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3"/>
  </p:notesMasterIdLst>
  <p:handoutMasterIdLst>
    <p:handoutMasterId r:id="rId14"/>
  </p:handoutMasterIdLst>
  <p:sldIdLst>
    <p:sldId id="275" r:id="rId2"/>
    <p:sldId id="278" r:id="rId3"/>
    <p:sldId id="279" r:id="rId4"/>
    <p:sldId id="280" r:id="rId5"/>
    <p:sldId id="281" r:id="rId6"/>
    <p:sldId id="282" r:id="rId7"/>
    <p:sldId id="283" r:id="rId8"/>
    <p:sldId id="284" r:id="rId9"/>
    <p:sldId id="285" r:id="rId10"/>
    <p:sldId id="286" r:id="rId11"/>
    <p:sldId id="287" r:id="rId12"/>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er, Sara Christina GIZ NP" initials="BSCGN" lastIdx="3" clrIdx="0">
    <p:extLst>
      <p:ext uri="{19B8F6BF-5375-455C-9EA6-DF929625EA0E}">
        <p15:presenceInfo xmlns:p15="http://schemas.microsoft.com/office/powerpoint/2012/main" userId="Biller, Sara Christina GIZ N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0BF"/>
    <a:srgbClr val="3AAA35"/>
    <a:srgbClr val="E81C26"/>
    <a:srgbClr val="DCC2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7" d="100"/>
          <a:sy n="77" d="100"/>
        </p:scale>
        <p:origin x="498" y="90"/>
      </p:cViewPr>
      <p:guideLst/>
    </p:cSldViewPr>
  </p:slideViewPr>
  <p:notesTextViewPr>
    <p:cViewPr>
      <p:scale>
        <a:sx n="1" d="1"/>
        <a:sy n="1" d="1"/>
      </p:scale>
      <p:origin x="0" y="0"/>
    </p:cViewPr>
  </p:notesTextViewPr>
  <p:notesViewPr>
    <p:cSldViewPr snapToGrid="0">
      <p:cViewPr varScale="1">
        <p:scale>
          <a:sx n="91" d="100"/>
          <a:sy n="91" d="100"/>
        </p:scale>
        <p:origin x="375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611222-2A32-4662-B916-E91422DEC3C2}" type="doc">
      <dgm:prSet loTypeId="urn:microsoft.com/office/officeart/2005/8/layout/radial6" loCatId="cycle" qsTypeId="urn:microsoft.com/office/officeart/2005/8/quickstyle/simple1" qsCatId="simple" csTypeId="urn:microsoft.com/office/officeart/2005/8/colors/accent1_1" csCatId="accent1" phldr="1"/>
      <dgm:spPr/>
      <dgm:t>
        <a:bodyPr/>
        <a:lstStyle/>
        <a:p>
          <a:endParaRPr lang="en-US"/>
        </a:p>
      </dgm:t>
    </dgm:pt>
    <dgm:pt modelId="{AD848BD1-DCD8-4713-8327-C3D9466366D4}">
      <dgm:prSet phldrT="[Text]" custT="1"/>
      <dgm:spPr>
        <a:solidFill>
          <a:schemeClr val="accent1">
            <a:lumMod val="60000"/>
            <a:lumOff val="40000"/>
          </a:schemeClr>
        </a:solidFill>
      </dgm:spPr>
      <dgm:t>
        <a:bodyPr/>
        <a:lstStyle/>
        <a:p>
          <a:r>
            <a:rPr lang="fr-FR" sz="1300" b="1" dirty="0">
              <a:latin typeface="Century Gothic" panose="020B0502020202020204" pitchFamily="34" charset="0"/>
            </a:rPr>
            <a:t>E-</a:t>
          </a:r>
          <a:r>
            <a:rPr lang="fr-FR" sz="1300" b="1" dirty="0" err="1">
              <a:latin typeface="Century Gothic" panose="020B0502020202020204" pitchFamily="34" charset="0"/>
            </a:rPr>
            <a:t>waste</a:t>
          </a:r>
          <a:r>
            <a:rPr lang="fr-FR" sz="1300" b="1" dirty="0">
              <a:latin typeface="Century Gothic" panose="020B0502020202020204" pitchFamily="34" charset="0"/>
            </a:rPr>
            <a:t> </a:t>
          </a:r>
          <a:r>
            <a:rPr lang="fr-FR" sz="1300" b="1" dirty="0" err="1">
              <a:latin typeface="Century Gothic" panose="020B0502020202020204" pitchFamily="34" charset="0"/>
            </a:rPr>
            <a:t>dismantling</a:t>
          </a:r>
          <a:r>
            <a:rPr lang="fr-FR" sz="1300" b="1" dirty="0">
              <a:latin typeface="Century Gothic" panose="020B0502020202020204" pitchFamily="34" charset="0"/>
            </a:rPr>
            <a:t> </a:t>
          </a:r>
          <a:r>
            <a:rPr lang="fr-FR" sz="1300" b="1" dirty="0" err="1">
              <a:latin typeface="Century Gothic" panose="020B0502020202020204" pitchFamily="34" charset="0"/>
            </a:rPr>
            <a:t>related</a:t>
          </a:r>
          <a:r>
            <a:rPr lang="fr-FR" sz="1300" b="1" dirty="0">
              <a:latin typeface="Century Gothic" panose="020B0502020202020204" pitchFamily="34" charset="0"/>
            </a:rPr>
            <a:t> </a:t>
          </a:r>
          <a:r>
            <a:rPr lang="fr-FR" sz="1300" b="1" dirty="0" err="1">
              <a:latin typeface="Century Gothic" panose="020B0502020202020204" pitchFamily="34" charset="0"/>
            </a:rPr>
            <a:t>risks</a:t>
          </a:r>
          <a:r>
            <a:rPr lang="fr-FR" sz="1300" b="1" dirty="0">
              <a:latin typeface="Century Gothic" panose="020B0502020202020204" pitchFamily="34" charset="0"/>
            </a:rPr>
            <a:t> mitigation</a:t>
          </a:r>
          <a:endParaRPr lang="en-US" sz="1300" b="1" dirty="0">
            <a:latin typeface="Century Gothic" panose="020B0502020202020204" pitchFamily="34" charset="0"/>
          </a:endParaRPr>
        </a:p>
      </dgm:t>
    </dgm:pt>
    <dgm:pt modelId="{BB89F46B-E5E7-4377-A71B-43F70E68EC6E}" type="parTrans" cxnId="{81934D2C-33CC-49BA-970F-F1611465D4FA}">
      <dgm:prSet/>
      <dgm:spPr/>
      <dgm:t>
        <a:bodyPr/>
        <a:lstStyle/>
        <a:p>
          <a:endParaRPr lang="en-US" b="1"/>
        </a:p>
      </dgm:t>
    </dgm:pt>
    <dgm:pt modelId="{AA0316E5-57DB-486D-BF97-0FAF870DFFC6}" type="sibTrans" cxnId="{81934D2C-33CC-49BA-970F-F1611465D4FA}">
      <dgm:prSet/>
      <dgm:spPr/>
      <dgm:t>
        <a:bodyPr/>
        <a:lstStyle/>
        <a:p>
          <a:endParaRPr lang="en-US" b="1"/>
        </a:p>
      </dgm:t>
    </dgm:pt>
    <dgm:pt modelId="{E647A225-77D3-4FAB-B537-FFF30974BF7F}">
      <dgm:prSet phldrT="[Text]" custT="1"/>
      <dgm:spPr/>
      <dgm:t>
        <a:bodyPr/>
        <a:lstStyle/>
        <a:p>
          <a:r>
            <a:rPr lang="fr-FR" sz="1300" b="1" dirty="0">
              <a:latin typeface="Century Gothic" panose="020B0502020202020204" pitchFamily="34" charset="0"/>
              <a:cs typeface="Arial" pitchFamily="34" charset="0"/>
            </a:rPr>
            <a:t>Reduction of the </a:t>
          </a:r>
          <a:r>
            <a:rPr lang="fr-FR" sz="1300" b="1" dirty="0" err="1">
              <a:latin typeface="Century Gothic" panose="020B0502020202020204" pitchFamily="34" charset="0"/>
              <a:cs typeface="Arial" pitchFamily="34" charset="0"/>
            </a:rPr>
            <a:t>exposure</a:t>
          </a:r>
          <a:r>
            <a:rPr lang="fr-FR" sz="1300" b="1" dirty="0">
              <a:latin typeface="Century Gothic" panose="020B0502020202020204" pitchFamily="34" charset="0"/>
              <a:cs typeface="Arial" pitchFamily="34" charset="0"/>
            </a:rPr>
            <a:t> to </a:t>
          </a:r>
          <a:r>
            <a:rPr lang="fr-FR" sz="1300" b="1" dirty="0" err="1">
              <a:latin typeface="Century Gothic" panose="020B0502020202020204" pitchFamily="34" charset="0"/>
              <a:cs typeface="Arial" pitchFamily="34" charset="0"/>
            </a:rPr>
            <a:t>toxic</a:t>
          </a:r>
          <a:r>
            <a:rPr lang="fr-FR" sz="1300" b="1" dirty="0">
              <a:latin typeface="Century Gothic" panose="020B0502020202020204" pitchFamily="34" charset="0"/>
              <a:cs typeface="Arial" pitchFamily="34" charset="0"/>
            </a:rPr>
            <a:t> substances </a:t>
          </a:r>
          <a:r>
            <a:rPr lang="fr-FR" sz="1300" b="1" dirty="0" err="1">
              <a:latin typeface="Century Gothic" panose="020B0502020202020204" pitchFamily="34" charset="0"/>
              <a:cs typeface="Arial" pitchFamily="34" charset="0"/>
            </a:rPr>
            <a:t>related</a:t>
          </a:r>
          <a:r>
            <a:rPr lang="fr-FR" sz="1300" b="1" dirty="0">
              <a:latin typeface="Century Gothic" panose="020B0502020202020204" pitchFamily="34" charset="0"/>
              <a:cs typeface="Arial" pitchFamily="34" charset="0"/>
            </a:rPr>
            <a:t> </a:t>
          </a:r>
          <a:r>
            <a:rPr lang="fr-FR" sz="1300" b="1" dirty="0" err="1">
              <a:latin typeface="Century Gothic" panose="020B0502020202020204" pitchFamily="34" charset="0"/>
              <a:cs typeface="Arial" pitchFamily="34" charset="0"/>
            </a:rPr>
            <a:t>with</a:t>
          </a:r>
          <a:r>
            <a:rPr lang="fr-FR" sz="1300" b="1" dirty="0">
              <a:latin typeface="Century Gothic" panose="020B0502020202020204" pitchFamily="34" charset="0"/>
              <a:cs typeface="Arial" pitchFamily="34" charset="0"/>
            </a:rPr>
            <a:t> e-</a:t>
          </a:r>
          <a:r>
            <a:rPr lang="fr-FR" sz="1300" b="1" dirty="0" err="1">
              <a:latin typeface="Century Gothic" panose="020B0502020202020204" pitchFamily="34" charset="0"/>
              <a:cs typeface="Arial" pitchFamily="34" charset="0"/>
            </a:rPr>
            <a:t>waste</a:t>
          </a:r>
          <a:endParaRPr lang="en-US" sz="1300" b="1" dirty="0">
            <a:latin typeface="Century Gothic" panose="020B0502020202020204" pitchFamily="34" charset="0"/>
          </a:endParaRPr>
        </a:p>
      </dgm:t>
    </dgm:pt>
    <dgm:pt modelId="{8D574243-98EF-4187-885C-D9186D61AC97}" type="parTrans" cxnId="{10234187-478F-4E06-B148-88C294339AF3}">
      <dgm:prSet/>
      <dgm:spPr/>
      <dgm:t>
        <a:bodyPr/>
        <a:lstStyle/>
        <a:p>
          <a:endParaRPr lang="en-US" b="1"/>
        </a:p>
      </dgm:t>
    </dgm:pt>
    <dgm:pt modelId="{B34B11C9-3E3A-4775-937F-936E9AA92340}" type="sibTrans" cxnId="{10234187-478F-4E06-B148-88C294339AF3}">
      <dgm:prSet/>
      <dgm:spPr/>
      <dgm:t>
        <a:bodyPr/>
        <a:lstStyle/>
        <a:p>
          <a:endParaRPr lang="en-US" b="1"/>
        </a:p>
      </dgm:t>
    </dgm:pt>
    <dgm:pt modelId="{798E27D8-7550-4DBE-818F-4D5ED488B3EF}">
      <dgm:prSet phldrT="[Text]" custT="1"/>
      <dgm:spPr/>
      <dgm:t>
        <a:bodyPr/>
        <a:lstStyle/>
        <a:p>
          <a:r>
            <a:rPr lang="fr-FR" sz="1300" b="1" noProof="0" dirty="0">
              <a:latin typeface="Century Gothic" panose="020B0502020202020204" pitchFamily="34" charset="0"/>
            </a:rPr>
            <a:t>Access to </a:t>
          </a:r>
          <a:r>
            <a:rPr lang="fr-FR" sz="1300" b="1" noProof="0" dirty="0" err="1">
              <a:latin typeface="Century Gothic" panose="020B0502020202020204" pitchFamily="34" charset="0"/>
            </a:rPr>
            <a:t>quality</a:t>
          </a:r>
          <a:r>
            <a:rPr lang="fr-FR" sz="1300" b="1" noProof="0" dirty="0">
              <a:latin typeface="Century Gothic" panose="020B0502020202020204" pitchFamily="34" charset="0"/>
            </a:rPr>
            <a:t> </a:t>
          </a:r>
          <a:r>
            <a:rPr lang="fr-FR" sz="1300" b="1" noProof="0" dirty="0" err="1">
              <a:latin typeface="Century Gothic" panose="020B0502020202020204" pitchFamily="34" charset="0"/>
            </a:rPr>
            <a:t>healthcare</a:t>
          </a:r>
          <a:endParaRPr lang="fr-FR" sz="1300" b="1" noProof="0" dirty="0">
            <a:latin typeface="Century Gothic" panose="020B0502020202020204" pitchFamily="34" charset="0"/>
          </a:endParaRPr>
        </a:p>
      </dgm:t>
    </dgm:pt>
    <dgm:pt modelId="{3986476C-7E62-4FC0-8C94-C38B6166B3B6}" type="parTrans" cxnId="{A76BAB47-81D1-4D61-8B8A-CD629ADCA9F9}">
      <dgm:prSet/>
      <dgm:spPr/>
      <dgm:t>
        <a:bodyPr/>
        <a:lstStyle/>
        <a:p>
          <a:endParaRPr lang="en-US" b="1"/>
        </a:p>
      </dgm:t>
    </dgm:pt>
    <dgm:pt modelId="{2E7D7B91-B295-4F04-8CA3-EFED5A332DCD}" type="sibTrans" cxnId="{A76BAB47-81D1-4D61-8B8A-CD629ADCA9F9}">
      <dgm:prSet/>
      <dgm:spPr/>
      <dgm:t>
        <a:bodyPr/>
        <a:lstStyle/>
        <a:p>
          <a:endParaRPr lang="en-US" b="1"/>
        </a:p>
      </dgm:t>
    </dgm:pt>
    <dgm:pt modelId="{847E7015-5D5E-410E-80AD-8BEA01377672}">
      <dgm:prSet phldrT="[Text]" custT="1"/>
      <dgm:spPr/>
      <dgm:t>
        <a:bodyPr/>
        <a:lstStyle/>
        <a:p>
          <a:r>
            <a:rPr lang="fr-FR" sz="1300" b="1" dirty="0">
              <a:latin typeface="Century Gothic" panose="020B0502020202020204" pitchFamily="34" charset="0"/>
            </a:rPr>
            <a:t>Community </a:t>
          </a:r>
          <a:r>
            <a:rPr lang="fr-FR" sz="1300" b="1" dirty="0" err="1">
              <a:latin typeface="Century Gothic" panose="020B0502020202020204" pitchFamily="34" charset="0"/>
            </a:rPr>
            <a:t>capacity</a:t>
          </a:r>
          <a:r>
            <a:rPr lang="fr-FR" sz="1300" b="1" dirty="0">
              <a:latin typeface="Century Gothic" panose="020B0502020202020204" pitchFamily="34" charset="0"/>
            </a:rPr>
            <a:t> building</a:t>
          </a:r>
          <a:endParaRPr lang="en-US" sz="1300" b="1" dirty="0">
            <a:latin typeface="Century Gothic" panose="020B0502020202020204" pitchFamily="34" charset="0"/>
          </a:endParaRPr>
        </a:p>
      </dgm:t>
    </dgm:pt>
    <dgm:pt modelId="{D631F26E-2334-4260-A45D-80551A788AF4}" type="parTrans" cxnId="{3E379D5B-CEF8-44C5-B067-6CD72F0C70D1}">
      <dgm:prSet/>
      <dgm:spPr/>
      <dgm:t>
        <a:bodyPr/>
        <a:lstStyle/>
        <a:p>
          <a:endParaRPr lang="en-US" b="1"/>
        </a:p>
      </dgm:t>
    </dgm:pt>
    <dgm:pt modelId="{6AA688C4-EDA3-4205-B788-618B52EC4670}" type="sibTrans" cxnId="{3E379D5B-CEF8-44C5-B067-6CD72F0C70D1}">
      <dgm:prSet/>
      <dgm:spPr/>
      <dgm:t>
        <a:bodyPr/>
        <a:lstStyle/>
        <a:p>
          <a:endParaRPr lang="en-US" b="1"/>
        </a:p>
      </dgm:t>
    </dgm:pt>
    <dgm:pt modelId="{60D4665B-780B-4089-AC32-A14654324379}" type="pres">
      <dgm:prSet presAssocID="{BC611222-2A32-4662-B916-E91422DEC3C2}" presName="Name0" presStyleCnt="0">
        <dgm:presLayoutVars>
          <dgm:chMax val="1"/>
          <dgm:dir/>
          <dgm:animLvl val="ctr"/>
          <dgm:resizeHandles val="exact"/>
        </dgm:presLayoutVars>
      </dgm:prSet>
      <dgm:spPr/>
    </dgm:pt>
    <dgm:pt modelId="{BCB0D890-A933-4486-B8A8-4807356C23F0}" type="pres">
      <dgm:prSet presAssocID="{AD848BD1-DCD8-4713-8327-C3D9466366D4}" presName="centerShape" presStyleLbl="node0" presStyleIdx="0" presStyleCnt="1" custScaleX="123237" custScaleY="85347" custLinFactNeighborX="1437" custLinFactNeighborY="-3142"/>
      <dgm:spPr/>
    </dgm:pt>
    <dgm:pt modelId="{0B2E90D7-698D-4908-A247-57DF235F061D}" type="pres">
      <dgm:prSet presAssocID="{E647A225-77D3-4FAB-B537-FFF30974BF7F}" presName="node" presStyleLbl="node1" presStyleIdx="0" presStyleCnt="3" custScaleX="208939" custScaleY="106254" custRadScaleRad="92241" custRadScaleInc="2352">
        <dgm:presLayoutVars>
          <dgm:bulletEnabled val="1"/>
        </dgm:presLayoutVars>
      </dgm:prSet>
      <dgm:spPr/>
    </dgm:pt>
    <dgm:pt modelId="{6AD157BE-7505-43ED-8B4C-508D3D8D5E42}" type="pres">
      <dgm:prSet presAssocID="{E647A225-77D3-4FAB-B537-FFF30974BF7F}" presName="dummy" presStyleCnt="0"/>
      <dgm:spPr/>
    </dgm:pt>
    <dgm:pt modelId="{B463B8B6-942D-49C0-ABCC-068EC31D3181}" type="pres">
      <dgm:prSet presAssocID="{B34B11C9-3E3A-4775-937F-936E9AA92340}" presName="sibTrans" presStyleLbl="sibTrans2D1" presStyleIdx="0" presStyleCnt="3" custScaleX="112488" custScaleY="105730"/>
      <dgm:spPr/>
    </dgm:pt>
    <dgm:pt modelId="{4B87FABD-A81F-4654-A513-306B6FBF0A00}" type="pres">
      <dgm:prSet presAssocID="{798E27D8-7550-4DBE-818F-4D5ED488B3EF}" presName="node" presStyleLbl="node1" presStyleIdx="1" presStyleCnt="3" custScaleX="151705">
        <dgm:presLayoutVars>
          <dgm:bulletEnabled val="1"/>
        </dgm:presLayoutVars>
      </dgm:prSet>
      <dgm:spPr/>
    </dgm:pt>
    <dgm:pt modelId="{198C443F-CB4B-40AB-9B67-2B5F55F52001}" type="pres">
      <dgm:prSet presAssocID="{798E27D8-7550-4DBE-818F-4D5ED488B3EF}" presName="dummy" presStyleCnt="0"/>
      <dgm:spPr/>
    </dgm:pt>
    <dgm:pt modelId="{143E6C97-C330-411A-A8C2-B11DCFE4ED9C}" type="pres">
      <dgm:prSet presAssocID="{2E7D7B91-B295-4F04-8CA3-EFED5A332DCD}" presName="sibTrans" presStyleLbl="sibTrans2D1" presStyleIdx="1" presStyleCnt="3" custScaleX="100589" custScaleY="106120"/>
      <dgm:spPr/>
    </dgm:pt>
    <dgm:pt modelId="{FBABEE55-0EFB-45DB-90F3-EFE798904C47}" type="pres">
      <dgm:prSet presAssocID="{847E7015-5D5E-410E-80AD-8BEA01377672}" presName="node" presStyleLbl="node1" presStyleIdx="2" presStyleCnt="3" custScaleX="173962" custScaleY="114301">
        <dgm:presLayoutVars>
          <dgm:bulletEnabled val="1"/>
        </dgm:presLayoutVars>
      </dgm:prSet>
      <dgm:spPr/>
    </dgm:pt>
    <dgm:pt modelId="{1573F092-9628-49D8-9478-11BE10523529}" type="pres">
      <dgm:prSet presAssocID="{847E7015-5D5E-410E-80AD-8BEA01377672}" presName="dummy" presStyleCnt="0"/>
      <dgm:spPr/>
    </dgm:pt>
    <dgm:pt modelId="{D76DA4CE-2C6D-439B-B721-965B87C4B92D}" type="pres">
      <dgm:prSet presAssocID="{6AA688C4-EDA3-4205-B788-618B52EC4670}" presName="sibTrans" presStyleLbl="sibTrans2D1" presStyleIdx="2" presStyleCnt="3" custScaleX="112703" custScaleY="110424"/>
      <dgm:spPr/>
    </dgm:pt>
  </dgm:ptLst>
  <dgm:cxnLst>
    <dgm:cxn modelId="{5DFE8314-092B-4B55-B650-204ECB6BFAE0}" type="presOf" srcId="{E647A225-77D3-4FAB-B537-FFF30974BF7F}" destId="{0B2E90D7-698D-4908-A247-57DF235F061D}" srcOrd="0" destOrd="0" presId="urn:microsoft.com/office/officeart/2005/8/layout/radial6"/>
    <dgm:cxn modelId="{EB03E01B-C6CA-44D4-A6F0-265466A892D2}" type="presOf" srcId="{2E7D7B91-B295-4F04-8CA3-EFED5A332DCD}" destId="{143E6C97-C330-411A-A8C2-B11DCFE4ED9C}" srcOrd="0" destOrd="0" presId="urn:microsoft.com/office/officeart/2005/8/layout/radial6"/>
    <dgm:cxn modelId="{81934D2C-33CC-49BA-970F-F1611465D4FA}" srcId="{BC611222-2A32-4662-B916-E91422DEC3C2}" destId="{AD848BD1-DCD8-4713-8327-C3D9466366D4}" srcOrd="0" destOrd="0" parTransId="{BB89F46B-E5E7-4377-A71B-43F70E68EC6E}" sibTransId="{AA0316E5-57DB-486D-BF97-0FAF870DFFC6}"/>
    <dgm:cxn modelId="{3E379D5B-CEF8-44C5-B067-6CD72F0C70D1}" srcId="{AD848BD1-DCD8-4713-8327-C3D9466366D4}" destId="{847E7015-5D5E-410E-80AD-8BEA01377672}" srcOrd="2" destOrd="0" parTransId="{D631F26E-2334-4260-A45D-80551A788AF4}" sibTransId="{6AA688C4-EDA3-4205-B788-618B52EC4670}"/>
    <dgm:cxn modelId="{A76BAB47-81D1-4D61-8B8A-CD629ADCA9F9}" srcId="{AD848BD1-DCD8-4713-8327-C3D9466366D4}" destId="{798E27D8-7550-4DBE-818F-4D5ED488B3EF}" srcOrd="1" destOrd="0" parTransId="{3986476C-7E62-4FC0-8C94-C38B6166B3B6}" sibTransId="{2E7D7B91-B295-4F04-8CA3-EFED5A332DCD}"/>
    <dgm:cxn modelId="{6855DD83-9234-4134-BAA4-6B1F844BADC3}" type="presOf" srcId="{B34B11C9-3E3A-4775-937F-936E9AA92340}" destId="{B463B8B6-942D-49C0-ABCC-068EC31D3181}" srcOrd="0" destOrd="0" presId="urn:microsoft.com/office/officeart/2005/8/layout/radial6"/>
    <dgm:cxn modelId="{B3ABA985-99AA-499D-B8B5-33A4C747F5C8}" type="presOf" srcId="{BC611222-2A32-4662-B916-E91422DEC3C2}" destId="{60D4665B-780B-4089-AC32-A14654324379}" srcOrd="0" destOrd="0" presId="urn:microsoft.com/office/officeart/2005/8/layout/radial6"/>
    <dgm:cxn modelId="{3549F685-FCAB-4A16-BAB0-F30EBD0D337F}" type="presOf" srcId="{AD848BD1-DCD8-4713-8327-C3D9466366D4}" destId="{BCB0D890-A933-4486-B8A8-4807356C23F0}" srcOrd="0" destOrd="0" presId="urn:microsoft.com/office/officeart/2005/8/layout/radial6"/>
    <dgm:cxn modelId="{10234187-478F-4E06-B148-88C294339AF3}" srcId="{AD848BD1-DCD8-4713-8327-C3D9466366D4}" destId="{E647A225-77D3-4FAB-B537-FFF30974BF7F}" srcOrd="0" destOrd="0" parTransId="{8D574243-98EF-4187-885C-D9186D61AC97}" sibTransId="{B34B11C9-3E3A-4775-937F-936E9AA92340}"/>
    <dgm:cxn modelId="{482C8A8D-A229-437F-9E7E-E0F6CB18F0F5}" type="presOf" srcId="{798E27D8-7550-4DBE-818F-4D5ED488B3EF}" destId="{4B87FABD-A81F-4654-A513-306B6FBF0A00}" srcOrd="0" destOrd="0" presId="urn:microsoft.com/office/officeart/2005/8/layout/radial6"/>
    <dgm:cxn modelId="{A1F89D96-343E-48F4-B6D0-C9C675EE5E29}" type="presOf" srcId="{847E7015-5D5E-410E-80AD-8BEA01377672}" destId="{FBABEE55-0EFB-45DB-90F3-EFE798904C47}" srcOrd="0" destOrd="0" presId="urn:microsoft.com/office/officeart/2005/8/layout/radial6"/>
    <dgm:cxn modelId="{FBFAA8A5-353B-40A4-B41B-B4ACF1F3E010}" type="presOf" srcId="{6AA688C4-EDA3-4205-B788-618B52EC4670}" destId="{D76DA4CE-2C6D-439B-B721-965B87C4B92D}" srcOrd="0" destOrd="0" presId="urn:microsoft.com/office/officeart/2005/8/layout/radial6"/>
    <dgm:cxn modelId="{44C1D888-B9F1-42FE-BB64-098AEEE16B33}" type="presParOf" srcId="{60D4665B-780B-4089-AC32-A14654324379}" destId="{BCB0D890-A933-4486-B8A8-4807356C23F0}" srcOrd="0" destOrd="0" presId="urn:microsoft.com/office/officeart/2005/8/layout/radial6"/>
    <dgm:cxn modelId="{3600794B-E19A-46C1-80AF-DDC472B53C6B}" type="presParOf" srcId="{60D4665B-780B-4089-AC32-A14654324379}" destId="{0B2E90D7-698D-4908-A247-57DF235F061D}" srcOrd="1" destOrd="0" presId="urn:microsoft.com/office/officeart/2005/8/layout/radial6"/>
    <dgm:cxn modelId="{23496C21-8E27-4506-AFD8-C9A421B00DC2}" type="presParOf" srcId="{60D4665B-780B-4089-AC32-A14654324379}" destId="{6AD157BE-7505-43ED-8B4C-508D3D8D5E42}" srcOrd="2" destOrd="0" presId="urn:microsoft.com/office/officeart/2005/8/layout/radial6"/>
    <dgm:cxn modelId="{F6130C72-4698-4298-BAA2-51B41B4FBFA9}" type="presParOf" srcId="{60D4665B-780B-4089-AC32-A14654324379}" destId="{B463B8B6-942D-49C0-ABCC-068EC31D3181}" srcOrd="3" destOrd="0" presId="urn:microsoft.com/office/officeart/2005/8/layout/radial6"/>
    <dgm:cxn modelId="{35AC85D2-7652-494C-9FB7-77A7CA89CB27}" type="presParOf" srcId="{60D4665B-780B-4089-AC32-A14654324379}" destId="{4B87FABD-A81F-4654-A513-306B6FBF0A00}" srcOrd="4" destOrd="0" presId="urn:microsoft.com/office/officeart/2005/8/layout/radial6"/>
    <dgm:cxn modelId="{C8B78691-77C5-4D2B-99E1-BBF65C51F73A}" type="presParOf" srcId="{60D4665B-780B-4089-AC32-A14654324379}" destId="{198C443F-CB4B-40AB-9B67-2B5F55F52001}" srcOrd="5" destOrd="0" presId="urn:microsoft.com/office/officeart/2005/8/layout/radial6"/>
    <dgm:cxn modelId="{E1329E75-A1D8-4A7F-BEDB-73FC69B37306}" type="presParOf" srcId="{60D4665B-780B-4089-AC32-A14654324379}" destId="{143E6C97-C330-411A-A8C2-B11DCFE4ED9C}" srcOrd="6" destOrd="0" presId="urn:microsoft.com/office/officeart/2005/8/layout/radial6"/>
    <dgm:cxn modelId="{44C8D31A-C43F-4924-A1AB-0800393EEBEA}" type="presParOf" srcId="{60D4665B-780B-4089-AC32-A14654324379}" destId="{FBABEE55-0EFB-45DB-90F3-EFE798904C47}" srcOrd="7" destOrd="0" presId="urn:microsoft.com/office/officeart/2005/8/layout/radial6"/>
    <dgm:cxn modelId="{263E45E0-9FC2-4E0B-BCBA-63FEA5B07CF1}" type="presParOf" srcId="{60D4665B-780B-4089-AC32-A14654324379}" destId="{1573F092-9628-49D8-9478-11BE10523529}" srcOrd="8" destOrd="0" presId="urn:microsoft.com/office/officeart/2005/8/layout/radial6"/>
    <dgm:cxn modelId="{699DBA2B-B35F-4F56-A4BA-B5FC7FED6D7C}" type="presParOf" srcId="{60D4665B-780B-4089-AC32-A14654324379}" destId="{D76DA4CE-2C6D-439B-B721-965B87C4B92D}"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DA4CE-2C6D-439B-B721-965B87C4B92D}">
      <dsp:nvSpPr>
        <dsp:cNvPr id="0" name=""/>
        <dsp:cNvSpPr/>
      </dsp:nvSpPr>
      <dsp:spPr>
        <a:xfrm>
          <a:off x="1466524" y="496278"/>
          <a:ext cx="3968010" cy="3887772"/>
        </a:xfrm>
        <a:prstGeom prst="blockArc">
          <a:avLst>
            <a:gd name="adj1" fmla="val 9300062"/>
            <a:gd name="adj2" fmla="val 1611355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3E6C97-C330-411A-A8C2-B11DCFE4ED9C}">
      <dsp:nvSpPr>
        <dsp:cNvPr id="0" name=""/>
        <dsp:cNvSpPr/>
      </dsp:nvSpPr>
      <dsp:spPr>
        <a:xfrm>
          <a:off x="1610498" y="438958"/>
          <a:ext cx="3541504" cy="3736238"/>
        </a:xfrm>
        <a:prstGeom prst="blockArc">
          <a:avLst>
            <a:gd name="adj1" fmla="val 1800000"/>
            <a:gd name="adj2" fmla="val 90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63B8B6-942D-49C0-ABCC-068EC31D3181}">
      <dsp:nvSpPr>
        <dsp:cNvPr id="0" name=""/>
        <dsp:cNvSpPr/>
      </dsp:nvSpPr>
      <dsp:spPr>
        <a:xfrm>
          <a:off x="1332707" y="576863"/>
          <a:ext cx="3960440" cy="3722507"/>
        </a:xfrm>
        <a:prstGeom prst="blockArc">
          <a:avLst>
            <a:gd name="adj1" fmla="val 16388756"/>
            <a:gd name="adj2" fmla="val 1504456"/>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B0D890-A933-4486-B8A8-4807356C23F0}">
      <dsp:nvSpPr>
        <dsp:cNvPr id="0" name=""/>
        <dsp:cNvSpPr/>
      </dsp:nvSpPr>
      <dsp:spPr>
        <a:xfrm>
          <a:off x="2431354" y="1506953"/>
          <a:ext cx="1998630" cy="1384138"/>
        </a:xfrm>
        <a:prstGeom prst="ellipse">
          <a:avLst/>
        </a:prstGeom>
        <a:solidFill>
          <a:schemeClr val="accent1">
            <a:lumMod val="60000"/>
            <a:lumOff val="4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latin typeface="Century Gothic" panose="020B0502020202020204" pitchFamily="34" charset="0"/>
            </a:rPr>
            <a:t>E-</a:t>
          </a:r>
          <a:r>
            <a:rPr lang="fr-FR" sz="1300" b="1" kern="1200" dirty="0" err="1">
              <a:latin typeface="Century Gothic" panose="020B0502020202020204" pitchFamily="34" charset="0"/>
            </a:rPr>
            <a:t>waste</a:t>
          </a:r>
          <a:r>
            <a:rPr lang="fr-FR" sz="1300" b="1" kern="1200" dirty="0">
              <a:latin typeface="Century Gothic" panose="020B0502020202020204" pitchFamily="34" charset="0"/>
            </a:rPr>
            <a:t> </a:t>
          </a:r>
          <a:r>
            <a:rPr lang="fr-FR" sz="1300" b="1" kern="1200" dirty="0" err="1">
              <a:latin typeface="Century Gothic" panose="020B0502020202020204" pitchFamily="34" charset="0"/>
            </a:rPr>
            <a:t>dismantling</a:t>
          </a:r>
          <a:r>
            <a:rPr lang="fr-FR" sz="1300" b="1" kern="1200" dirty="0">
              <a:latin typeface="Century Gothic" panose="020B0502020202020204" pitchFamily="34" charset="0"/>
            </a:rPr>
            <a:t> </a:t>
          </a:r>
          <a:r>
            <a:rPr lang="fr-FR" sz="1300" b="1" kern="1200" dirty="0" err="1">
              <a:latin typeface="Century Gothic" panose="020B0502020202020204" pitchFamily="34" charset="0"/>
            </a:rPr>
            <a:t>related</a:t>
          </a:r>
          <a:r>
            <a:rPr lang="fr-FR" sz="1300" b="1" kern="1200" dirty="0">
              <a:latin typeface="Century Gothic" panose="020B0502020202020204" pitchFamily="34" charset="0"/>
            </a:rPr>
            <a:t> </a:t>
          </a:r>
          <a:r>
            <a:rPr lang="fr-FR" sz="1300" b="1" kern="1200" dirty="0" err="1">
              <a:latin typeface="Century Gothic" panose="020B0502020202020204" pitchFamily="34" charset="0"/>
            </a:rPr>
            <a:t>risks</a:t>
          </a:r>
          <a:r>
            <a:rPr lang="fr-FR" sz="1300" b="1" kern="1200" dirty="0">
              <a:latin typeface="Century Gothic" panose="020B0502020202020204" pitchFamily="34" charset="0"/>
            </a:rPr>
            <a:t> mitigation</a:t>
          </a:r>
          <a:endParaRPr lang="en-US" sz="1300" b="1" kern="1200" dirty="0">
            <a:latin typeface="Century Gothic" panose="020B0502020202020204" pitchFamily="34" charset="0"/>
          </a:endParaRPr>
        </a:p>
      </dsp:txBody>
      <dsp:txXfrm>
        <a:off x="2724047" y="1709655"/>
        <a:ext cx="1413244" cy="978734"/>
      </dsp:txXfrm>
    </dsp:sp>
    <dsp:sp modelId="{0B2E90D7-698D-4908-A247-57DF235F061D}">
      <dsp:nvSpPr>
        <dsp:cNvPr id="0" name=""/>
        <dsp:cNvSpPr/>
      </dsp:nvSpPr>
      <dsp:spPr>
        <a:xfrm>
          <a:off x="2221308" y="118072"/>
          <a:ext cx="2371968" cy="120624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latin typeface="Century Gothic" panose="020B0502020202020204" pitchFamily="34" charset="0"/>
              <a:cs typeface="Arial" pitchFamily="34" charset="0"/>
            </a:rPr>
            <a:t>Reduction of the </a:t>
          </a:r>
          <a:r>
            <a:rPr lang="fr-FR" sz="1300" b="1" kern="1200" dirty="0" err="1">
              <a:latin typeface="Century Gothic" panose="020B0502020202020204" pitchFamily="34" charset="0"/>
              <a:cs typeface="Arial" pitchFamily="34" charset="0"/>
            </a:rPr>
            <a:t>exposure</a:t>
          </a:r>
          <a:r>
            <a:rPr lang="fr-FR" sz="1300" b="1" kern="1200" dirty="0">
              <a:latin typeface="Century Gothic" panose="020B0502020202020204" pitchFamily="34" charset="0"/>
              <a:cs typeface="Arial" pitchFamily="34" charset="0"/>
            </a:rPr>
            <a:t> to </a:t>
          </a:r>
          <a:r>
            <a:rPr lang="fr-FR" sz="1300" b="1" kern="1200" dirty="0" err="1">
              <a:latin typeface="Century Gothic" panose="020B0502020202020204" pitchFamily="34" charset="0"/>
              <a:cs typeface="Arial" pitchFamily="34" charset="0"/>
            </a:rPr>
            <a:t>toxic</a:t>
          </a:r>
          <a:r>
            <a:rPr lang="fr-FR" sz="1300" b="1" kern="1200" dirty="0">
              <a:latin typeface="Century Gothic" panose="020B0502020202020204" pitchFamily="34" charset="0"/>
              <a:cs typeface="Arial" pitchFamily="34" charset="0"/>
            </a:rPr>
            <a:t> substances </a:t>
          </a:r>
          <a:r>
            <a:rPr lang="fr-FR" sz="1300" b="1" kern="1200" dirty="0" err="1">
              <a:latin typeface="Century Gothic" panose="020B0502020202020204" pitchFamily="34" charset="0"/>
              <a:cs typeface="Arial" pitchFamily="34" charset="0"/>
            </a:rPr>
            <a:t>related</a:t>
          </a:r>
          <a:r>
            <a:rPr lang="fr-FR" sz="1300" b="1" kern="1200" dirty="0">
              <a:latin typeface="Century Gothic" panose="020B0502020202020204" pitchFamily="34" charset="0"/>
              <a:cs typeface="Arial" pitchFamily="34" charset="0"/>
            </a:rPr>
            <a:t> </a:t>
          </a:r>
          <a:r>
            <a:rPr lang="fr-FR" sz="1300" b="1" kern="1200" dirty="0" err="1">
              <a:latin typeface="Century Gothic" panose="020B0502020202020204" pitchFamily="34" charset="0"/>
              <a:cs typeface="Arial" pitchFamily="34" charset="0"/>
            </a:rPr>
            <a:t>with</a:t>
          </a:r>
          <a:r>
            <a:rPr lang="fr-FR" sz="1300" b="1" kern="1200" dirty="0">
              <a:latin typeface="Century Gothic" panose="020B0502020202020204" pitchFamily="34" charset="0"/>
              <a:cs typeface="Arial" pitchFamily="34" charset="0"/>
            </a:rPr>
            <a:t> e-</a:t>
          </a:r>
          <a:r>
            <a:rPr lang="fr-FR" sz="1300" b="1" kern="1200" dirty="0" err="1">
              <a:latin typeface="Century Gothic" panose="020B0502020202020204" pitchFamily="34" charset="0"/>
              <a:cs typeface="Arial" pitchFamily="34" charset="0"/>
            </a:rPr>
            <a:t>waste</a:t>
          </a:r>
          <a:endParaRPr lang="en-US" sz="1300" b="1" kern="1200" dirty="0">
            <a:latin typeface="Century Gothic" panose="020B0502020202020204" pitchFamily="34" charset="0"/>
          </a:endParaRPr>
        </a:p>
      </dsp:txBody>
      <dsp:txXfrm>
        <a:off x="2568675" y="294722"/>
        <a:ext cx="1677234" cy="852942"/>
      </dsp:txXfrm>
    </dsp:sp>
    <dsp:sp modelId="{4B87FABD-A81F-4654-A513-306B6FBF0A00}">
      <dsp:nvSpPr>
        <dsp:cNvPr id="0" name=""/>
        <dsp:cNvSpPr/>
      </dsp:nvSpPr>
      <dsp:spPr>
        <a:xfrm>
          <a:off x="4009282" y="2599212"/>
          <a:ext cx="1722222" cy="113524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noProof="0" dirty="0">
              <a:latin typeface="Century Gothic" panose="020B0502020202020204" pitchFamily="34" charset="0"/>
            </a:rPr>
            <a:t>Access to </a:t>
          </a:r>
          <a:r>
            <a:rPr lang="fr-FR" sz="1300" b="1" kern="1200" noProof="0" dirty="0" err="1">
              <a:latin typeface="Century Gothic" panose="020B0502020202020204" pitchFamily="34" charset="0"/>
            </a:rPr>
            <a:t>quality</a:t>
          </a:r>
          <a:r>
            <a:rPr lang="fr-FR" sz="1300" b="1" kern="1200" noProof="0" dirty="0">
              <a:latin typeface="Century Gothic" panose="020B0502020202020204" pitchFamily="34" charset="0"/>
            </a:rPr>
            <a:t> </a:t>
          </a:r>
          <a:r>
            <a:rPr lang="fr-FR" sz="1300" b="1" kern="1200" noProof="0" dirty="0" err="1">
              <a:latin typeface="Century Gothic" panose="020B0502020202020204" pitchFamily="34" charset="0"/>
            </a:rPr>
            <a:t>healthcare</a:t>
          </a:r>
          <a:endParaRPr lang="fr-FR" sz="1300" b="1" kern="1200" noProof="0" dirty="0">
            <a:latin typeface="Century Gothic" panose="020B0502020202020204" pitchFamily="34" charset="0"/>
          </a:endParaRPr>
        </a:p>
      </dsp:txBody>
      <dsp:txXfrm>
        <a:off x="4261496" y="2765465"/>
        <a:ext cx="1217794" cy="802738"/>
      </dsp:txXfrm>
    </dsp:sp>
    <dsp:sp modelId="{FBABEE55-0EFB-45DB-90F3-EFE798904C47}">
      <dsp:nvSpPr>
        <dsp:cNvPr id="0" name=""/>
        <dsp:cNvSpPr/>
      </dsp:nvSpPr>
      <dsp:spPr>
        <a:xfrm>
          <a:off x="904659" y="2518036"/>
          <a:ext cx="1974893" cy="129759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latin typeface="Century Gothic" panose="020B0502020202020204" pitchFamily="34" charset="0"/>
            </a:rPr>
            <a:t>Community </a:t>
          </a:r>
          <a:r>
            <a:rPr lang="fr-FR" sz="1300" b="1" kern="1200" dirty="0" err="1">
              <a:latin typeface="Century Gothic" panose="020B0502020202020204" pitchFamily="34" charset="0"/>
            </a:rPr>
            <a:t>capacity</a:t>
          </a:r>
          <a:r>
            <a:rPr lang="fr-FR" sz="1300" b="1" kern="1200" dirty="0">
              <a:latin typeface="Century Gothic" panose="020B0502020202020204" pitchFamily="34" charset="0"/>
            </a:rPr>
            <a:t> building</a:t>
          </a:r>
          <a:endParaRPr lang="en-US" sz="1300" b="1" kern="1200" dirty="0">
            <a:latin typeface="Century Gothic" panose="020B0502020202020204" pitchFamily="34" charset="0"/>
          </a:endParaRPr>
        </a:p>
      </dsp:txBody>
      <dsp:txXfrm>
        <a:off x="1193875" y="2708064"/>
        <a:ext cx="1396461" cy="91753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DD73F6-D1D0-4635-A471-E15AC7BD28CC}"/>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89EC7E-1C75-46B3-80CF-FC5090947949}"/>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0F837CAC-275E-4037-A510-239A9A9A4E50}" type="datetimeFigureOut">
              <a:rPr lang="en-US" smtClean="0"/>
              <a:t>12/11/2019</a:t>
            </a:fld>
            <a:endParaRPr lang="en-US"/>
          </a:p>
        </p:txBody>
      </p:sp>
      <p:sp>
        <p:nvSpPr>
          <p:cNvPr id="4" name="Footer Placeholder 3">
            <a:extLst>
              <a:ext uri="{FF2B5EF4-FFF2-40B4-BE49-F238E27FC236}">
                <a16:creationId xmlns:a16="http://schemas.microsoft.com/office/drawing/2014/main" id="{B3405956-D78B-4960-BDD1-6014391238A8}"/>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93152E-A30E-4C5D-9A35-D5BC33CD2413}"/>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7E45CD09-E3FF-442F-B310-471E0C8CE1A0}" type="slidenum">
              <a:rPr lang="en-US" smtClean="0"/>
              <a:t>‹#›</a:t>
            </a:fld>
            <a:endParaRPr lang="en-US"/>
          </a:p>
        </p:txBody>
      </p:sp>
    </p:spTree>
    <p:extLst>
      <p:ext uri="{BB962C8B-B14F-4D97-AF65-F5344CB8AC3E}">
        <p14:creationId xmlns:p14="http://schemas.microsoft.com/office/powerpoint/2010/main" val="18265197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5469EBD8-3A09-455B-8724-D5D322C4F5E7}" type="datetimeFigureOut">
              <a:rPr lang="en-US" smtClean="0"/>
              <a:t>12/11/2019</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6FD4D5D-FBBC-4E95-B7F7-DA09A90984EF}" type="slidenum">
              <a:rPr lang="en-US" smtClean="0"/>
              <a:t>‹#›</a:t>
            </a:fld>
            <a:endParaRPr lang="en-US"/>
          </a:p>
        </p:txBody>
      </p:sp>
    </p:spTree>
    <p:extLst>
      <p:ext uri="{BB962C8B-B14F-4D97-AF65-F5344CB8AC3E}">
        <p14:creationId xmlns:p14="http://schemas.microsoft.com/office/powerpoint/2010/main" val="33767904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ChangeArrowheads="1" noTextEdit="1"/>
          </p:cNvSpPr>
          <p:nvPr>
            <p:ph type="sldImg"/>
          </p:nvPr>
        </p:nvSpPr>
        <p:spPr>
          <a:ln/>
        </p:spPr>
      </p:sp>
      <p:sp>
        <p:nvSpPr>
          <p:cNvPr id="92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922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7AD146-890F-48AB-9C00-21D7ECF23865}" type="slidenum">
              <a:rPr lang="fr-FR" altLang="fr-FR" smtClean="0"/>
              <a:pPr/>
              <a:t>2</a:t>
            </a:fld>
            <a:endParaRPr lang="fr-FR" altLang="fr-FR"/>
          </a:p>
        </p:txBody>
      </p:sp>
    </p:spTree>
    <p:extLst>
      <p:ext uri="{BB962C8B-B14F-4D97-AF65-F5344CB8AC3E}">
        <p14:creationId xmlns:p14="http://schemas.microsoft.com/office/powerpoint/2010/main" val="3897907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ChangeArrowheads="1" noTextEdit="1"/>
          </p:cNvSpPr>
          <p:nvPr>
            <p:ph type="sldImg"/>
          </p:nvPr>
        </p:nvSpPr>
        <p:spPr>
          <a:ln/>
        </p:spPr>
      </p:sp>
      <p:sp>
        <p:nvSpPr>
          <p:cNvPr id="1126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1126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6C762F-86FA-4193-B743-6F5E2225873D}" type="slidenum">
              <a:rPr lang="fr-FR" altLang="fr-FR" smtClean="0"/>
              <a:pPr/>
              <a:t>3</a:t>
            </a:fld>
            <a:endParaRPr lang="fr-FR" altLang="fr-FR"/>
          </a:p>
        </p:txBody>
      </p:sp>
    </p:spTree>
    <p:extLst>
      <p:ext uri="{BB962C8B-B14F-4D97-AF65-F5344CB8AC3E}">
        <p14:creationId xmlns:p14="http://schemas.microsoft.com/office/powerpoint/2010/main" val="3553130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Arial" panose="020B0604020202020204" pitchFamily="34"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50CA9D-30FA-4763-A74A-DA35DC54D4D7}" type="slidenum">
              <a:rPr lang="fr-FR" altLang="fr-FR" smtClean="0"/>
              <a:pPr/>
              <a:t>4</a:t>
            </a:fld>
            <a:endParaRPr lang="fr-FR" altLang="fr-FR"/>
          </a:p>
        </p:txBody>
      </p:sp>
    </p:spTree>
    <p:extLst>
      <p:ext uri="{BB962C8B-B14F-4D97-AF65-F5344CB8AC3E}">
        <p14:creationId xmlns:p14="http://schemas.microsoft.com/office/powerpoint/2010/main" val="3424918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ChangeArrowheads="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endParaRPr lang="en-US" altLang="fr-FR">
              <a:latin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6FBCA8-8C13-4FBB-AF3D-4BDC7A441D95}" type="slidenum">
              <a:rPr lang="fr-FR" altLang="fr-FR" smtClean="0"/>
              <a:pPr/>
              <a:t>5</a:t>
            </a:fld>
            <a:endParaRPr lang="fr-FR" altLang="fr-FR"/>
          </a:p>
        </p:txBody>
      </p:sp>
    </p:spTree>
    <p:extLst>
      <p:ext uri="{BB962C8B-B14F-4D97-AF65-F5344CB8AC3E}">
        <p14:creationId xmlns:p14="http://schemas.microsoft.com/office/powerpoint/2010/main" val="112044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endParaRPr lang="en-US" altLang="fr-FR">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F3E7A9-75F9-488C-9D8B-ADD670D26EBF}" type="slidenum">
              <a:rPr lang="fr-FR" altLang="fr-FR" smtClean="0"/>
              <a:pPr/>
              <a:t>6</a:t>
            </a:fld>
            <a:endParaRPr lang="fr-FR" altLang="fr-FR"/>
          </a:p>
        </p:txBody>
      </p:sp>
    </p:spTree>
    <p:extLst>
      <p:ext uri="{BB962C8B-B14F-4D97-AF65-F5344CB8AC3E}">
        <p14:creationId xmlns:p14="http://schemas.microsoft.com/office/powerpoint/2010/main" val="2924481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endParaRPr lang="en-US" altLang="fr-FR">
              <a:latin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5B84DF-552B-454F-8972-D5DE6EFF2E77}" type="slidenum">
              <a:rPr lang="fr-FR" altLang="fr-FR" smtClean="0"/>
              <a:pPr/>
              <a:t>7</a:t>
            </a:fld>
            <a:endParaRPr lang="fr-FR" altLang="fr-FR"/>
          </a:p>
        </p:txBody>
      </p:sp>
    </p:spTree>
    <p:extLst>
      <p:ext uri="{BB962C8B-B14F-4D97-AF65-F5344CB8AC3E}">
        <p14:creationId xmlns:p14="http://schemas.microsoft.com/office/powerpoint/2010/main" val="229030210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C0E3339-95C8-44CA-AFDC-80FAE82F8244}"/>
              </a:ext>
            </a:extLst>
          </p:cNvPr>
          <p:cNvSpPr>
            <a:spLocks noGrp="1"/>
          </p:cNvSpPr>
          <p:nvPr>
            <p:ph type="dt" sz="half" idx="10"/>
          </p:nvPr>
        </p:nvSpPr>
        <p:spPr/>
        <p:txBody>
          <a:bodyPr/>
          <a:lstStyle/>
          <a:p>
            <a:r>
              <a:rPr lang="en-US"/>
              <a:t>12/11/2019</a:t>
            </a:r>
          </a:p>
        </p:txBody>
      </p:sp>
      <p:sp>
        <p:nvSpPr>
          <p:cNvPr id="5" name="Footer Placeholder 4">
            <a:extLst>
              <a:ext uri="{FF2B5EF4-FFF2-40B4-BE49-F238E27FC236}">
                <a16:creationId xmlns:a16="http://schemas.microsoft.com/office/drawing/2014/main" id="{CDA4E837-DE0B-40B2-80A3-C16B86D266B1}"/>
              </a:ext>
            </a:extLst>
          </p:cNvPr>
          <p:cNvSpPr>
            <a:spLocks noGrp="1"/>
          </p:cNvSpPr>
          <p:nvPr>
            <p:ph type="ftr" sz="quarter" idx="11"/>
          </p:nvPr>
        </p:nvSpPr>
        <p:spPr/>
        <p:txBody>
          <a:bodyPr/>
          <a:lstStyle>
            <a:lvl1pPr>
              <a:defRPr/>
            </a:lvl1pPr>
          </a:lstStyle>
          <a:p>
            <a:r>
              <a:rPr lang="en-US"/>
              <a:t>Mitigation of health and environmental risks related to e-waste dismantling in Metro Manila - Dr. Guillaume Fauvel</a:t>
            </a:r>
            <a:endParaRPr lang="en-US" dirty="0"/>
          </a:p>
        </p:txBody>
      </p:sp>
      <p:sp>
        <p:nvSpPr>
          <p:cNvPr id="6" name="Slide Number Placeholder 5">
            <a:extLst>
              <a:ext uri="{FF2B5EF4-FFF2-40B4-BE49-F238E27FC236}">
                <a16:creationId xmlns:a16="http://schemas.microsoft.com/office/drawing/2014/main" id="{95A974BE-C151-42BF-B7E0-EF8932B21688}"/>
              </a:ext>
            </a:extLst>
          </p:cNvPr>
          <p:cNvSpPr>
            <a:spLocks noGrp="1"/>
          </p:cNvSpPr>
          <p:nvPr>
            <p:ph type="sldNum" sz="quarter" idx="12"/>
          </p:nvPr>
        </p:nvSpPr>
        <p:spPr/>
        <p:txBody>
          <a:bodyPr/>
          <a:lstStyle/>
          <a:p>
            <a:fld id="{19D45C30-91B6-4D37-B3EC-98C0C4E45E7F}" type="slidenum">
              <a:rPr lang="en-US" smtClean="0"/>
              <a:t>‹#›</a:t>
            </a:fld>
            <a:endParaRPr lang="en-US"/>
          </a:p>
        </p:txBody>
      </p:sp>
      <p:pic>
        <p:nvPicPr>
          <p:cNvPr id="7" name="Content Placeholder 15">
            <a:extLst>
              <a:ext uri="{FF2B5EF4-FFF2-40B4-BE49-F238E27FC236}">
                <a16:creationId xmlns:a16="http://schemas.microsoft.com/office/drawing/2014/main" id="{A70BD1E5-4123-46E7-92C2-74E4D0F6017C}"/>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7238006" y="584775"/>
            <a:ext cx="1981200" cy="2240186"/>
          </a:xfrm>
          <a:prstGeom prst="rect">
            <a:avLst/>
          </a:prstGeom>
        </p:spPr>
      </p:pic>
      <p:grpSp>
        <p:nvGrpSpPr>
          <p:cNvPr id="8" name="Group 7">
            <a:extLst>
              <a:ext uri="{FF2B5EF4-FFF2-40B4-BE49-F238E27FC236}">
                <a16:creationId xmlns:a16="http://schemas.microsoft.com/office/drawing/2014/main" id="{B90C6A90-A0E8-4DAE-8845-6CE641960DF8}"/>
              </a:ext>
            </a:extLst>
          </p:cNvPr>
          <p:cNvGrpSpPr/>
          <p:nvPr userDrawn="1"/>
        </p:nvGrpSpPr>
        <p:grpSpPr>
          <a:xfrm>
            <a:off x="18105" y="-5683"/>
            <a:ext cx="12173895" cy="5026349"/>
            <a:chOff x="59547" y="792474"/>
            <a:chExt cx="12173895" cy="5026349"/>
          </a:xfrm>
        </p:grpSpPr>
        <p:sp>
          <p:nvSpPr>
            <p:cNvPr id="9" name="Freeform: Shape 8">
              <a:extLst>
                <a:ext uri="{FF2B5EF4-FFF2-40B4-BE49-F238E27FC236}">
                  <a16:creationId xmlns:a16="http://schemas.microsoft.com/office/drawing/2014/main" id="{258A2793-5EBE-46CE-8B59-03B3FD843831}"/>
                </a:ext>
              </a:extLst>
            </p:cNvPr>
            <p:cNvSpPr/>
            <p:nvPr/>
          </p:nvSpPr>
          <p:spPr>
            <a:xfrm>
              <a:off x="63213" y="1333910"/>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B4097380-B214-470B-806A-AB248D21B021}"/>
                </a:ext>
              </a:extLst>
            </p:cNvPr>
            <p:cNvSpPr/>
            <p:nvPr/>
          </p:nvSpPr>
          <p:spPr>
            <a:xfrm>
              <a:off x="6581331" y="792474"/>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CA84C68-9B25-467A-BBC1-E359AF79B2C0}"/>
                </a:ext>
              </a:extLst>
            </p:cNvPr>
            <p:cNvSpPr/>
            <p:nvPr/>
          </p:nvSpPr>
          <p:spPr>
            <a:xfrm>
              <a:off x="59547" y="1533044"/>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pic>
        <p:nvPicPr>
          <p:cNvPr id="12" name="Picture 11">
            <a:extLst>
              <a:ext uri="{FF2B5EF4-FFF2-40B4-BE49-F238E27FC236}">
                <a16:creationId xmlns:a16="http://schemas.microsoft.com/office/drawing/2014/main" id="{AEA35A03-C097-4F18-8BB8-B2B944E952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81849" y="5479268"/>
            <a:ext cx="872590" cy="731520"/>
          </a:xfrm>
          <a:prstGeom prst="rect">
            <a:avLst/>
          </a:prstGeom>
        </p:spPr>
      </p:pic>
      <p:pic>
        <p:nvPicPr>
          <p:cNvPr id="13" name="Picture 12">
            <a:extLst>
              <a:ext uri="{FF2B5EF4-FFF2-40B4-BE49-F238E27FC236}">
                <a16:creationId xmlns:a16="http://schemas.microsoft.com/office/drawing/2014/main" id="{41771A4C-B10B-4A3B-A48D-8D595B0452F5}"/>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t="19901" b="30186"/>
          <a:stretch/>
        </p:blipFill>
        <p:spPr>
          <a:xfrm>
            <a:off x="1861688" y="5479268"/>
            <a:ext cx="3238144" cy="731520"/>
          </a:xfrm>
          <a:prstGeom prst="rect">
            <a:avLst/>
          </a:prstGeom>
        </p:spPr>
      </p:pic>
      <p:pic>
        <p:nvPicPr>
          <p:cNvPr id="14" name="Picture 13">
            <a:extLst>
              <a:ext uri="{FF2B5EF4-FFF2-40B4-BE49-F238E27FC236}">
                <a16:creationId xmlns:a16="http://schemas.microsoft.com/office/drawing/2014/main" id="{1AB145DE-621F-4A2E-871C-F4AEE434FD72}"/>
              </a:ext>
            </a:extLst>
          </p:cNvPr>
          <p:cNvPicPr>
            <a:picLocks noChangeAspect="1"/>
          </p:cNvPicPr>
          <p:nvPr userDrawn="1"/>
        </p:nvPicPr>
        <p:blipFill>
          <a:blip r:embed="rId6"/>
          <a:stretch>
            <a:fillRect/>
          </a:stretch>
        </p:blipFill>
        <p:spPr>
          <a:xfrm>
            <a:off x="5607081" y="5479268"/>
            <a:ext cx="1727632" cy="731520"/>
          </a:xfrm>
          <a:prstGeom prst="rect">
            <a:avLst/>
          </a:prstGeom>
        </p:spPr>
      </p:pic>
      <p:pic>
        <p:nvPicPr>
          <p:cNvPr id="15" name="Picture 14">
            <a:extLst>
              <a:ext uri="{FF2B5EF4-FFF2-40B4-BE49-F238E27FC236}">
                <a16:creationId xmlns:a16="http://schemas.microsoft.com/office/drawing/2014/main" id="{39A00261-DDB6-4041-9CBA-7CC3C3F7383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7867362" y="5458957"/>
            <a:ext cx="361244" cy="731520"/>
          </a:xfrm>
          <a:prstGeom prst="rect">
            <a:avLst/>
          </a:prstGeom>
        </p:spPr>
      </p:pic>
      <p:pic>
        <p:nvPicPr>
          <p:cNvPr id="16" name="Picture 15">
            <a:extLst>
              <a:ext uri="{FF2B5EF4-FFF2-40B4-BE49-F238E27FC236}">
                <a16:creationId xmlns:a16="http://schemas.microsoft.com/office/drawing/2014/main" id="{C1CD7EB4-22A5-4F8C-AF04-18D23A12D4DE}"/>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9974624" y="5455009"/>
            <a:ext cx="321646" cy="731520"/>
          </a:xfrm>
          <a:prstGeom prst="rect">
            <a:avLst/>
          </a:prstGeom>
        </p:spPr>
      </p:pic>
      <p:pic>
        <p:nvPicPr>
          <p:cNvPr id="17" name="Picture 16">
            <a:extLst>
              <a:ext uri="{FF2B5EF4-FFF2-40B4-BE49-F238E27FC236}">
                <a16:creationId xmlns:a16="http://schemas.microsoft.com/office/drawing/2014/main" id="{CCEC5772-4CFD-42E1-BC30-909AA656EF87}"/>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0803519" y="5565649"/>
            <a:ext cx="881232" cy="502344"/>
          </a:xfrm>
          <a:prstGeom prst="rect">
            <a:avLst/>
          </a:prstGeom>
        </p:spPr>
      </p:pic>
      <p:pic>
        <p:nvPicPr>
          <p:cNvPr id="18" name="Picture 17">
            <a:extLst>
              <a:ext uri="{FF2B5EF4-FFF2-40B4-BE49-F238E27FC236}">
                <a16:creationId xmlns:a16="http://schemas.microsoft.com/office/drawing/2014/main" id="{6F7B1D65-7E4C-4A50-97D3-2FC5E13EA362}"/>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735855" y="5455009"/>
            <a:ext cx="731520" cy="731520"/>
          </a:xfrm>
          <a:prstGeom prst="rect">
            <a:avLst/>
          </a:prstGeom>
        </p:spPr>
      </p:pic>
      <p:sp>
        <p:nvSpPr>
          <p:cNvPr id="2" name="Title 1">
            <a:extLst>
              <a:ext uri="{FF2B5EF4-FFF2-40B4-BE49-F238E27FC236}">
                <a16:creationId xmlns:a16="http://schemas.microsoft.com/office/drawing/2014/main" id="{8DEC77AF-73DB-4C5F-ABBF-AEAC476172A7}"/>
              </a:ext>
            </a:extLst>
          </p:cNvPr>
          <p:cNvSpPr>
            <a:spLocks noGrp="1"/>
          </p:cNvSpPr>
          <p:nvPr>
            <p:ph type="ctrTitle" hasCustomPrompt="1"/>
          </p:nvPr>
        </p:nvSpPr>
        <p:spPr>
          <a:xfrm>
            <a:off x="838200" y="2641601"/>
            <a:ext cx="10515600" cy="868362"/>
          </a:xfrm>
        </p:spPr>
        <p:txBody>
          <a:bodyPr anchor="b">
            <a:normAutofit/>
          </a:bodyPr>
          <a:lstStyle>
            <a:lvl1pPr algn="ctr">
              <a:defRPr sz="4000" b="1">
                <a:latin typeface="Cambria" panose="02040503050406030204" pitchFamily="18" charset="0"/>
                <a:ea typeface="Cambria" panose="02040503050406030204" pitchFamily="18" charset="0"/>
              </a:defRPr>
            </a:lvl1pPr>
          </a:lstStyle>
          <a:p>
            <a:r>
              <a:rPr lang="en-US" dirty="0"/>
              <a:t>Click to insert presentation title</a:t>
            </a:r>
          </a:p>
        </p:txBody>
      </p:sp>
      <p:sp>
        <p:nvSpPr>
          <p:cNvPr id="3" name="Subtitle 2">
            <a:extLst>
              <a:ext uri="{FF2B5EF4-FFF2-40B4-BE49-F238E27FC236}">
                <a16:creationId xmlns:a16="http://schemas.microsoft.com/office/drawing/2014/main" id="{642C9DC0-32FD-42EA-80D7-03DBEC4453BB}"/>
              </a:ext>
            </a:extLst>
          </p:cNvPr>
          <p:cNvSpPr>
            <a:spLocks noGrp="1"/>
          </p:cNvSpPr>
          <p:nvPr>
            <p:ph type="subTitle" idx="1" hasCustomPrompt="1"/>
          </p:nvPr>
        </p:nvSpPr>
        <p:spPr>
          <a:xfrm>
            <a:off x="838200" y="3602038"/>
            <a:ext cx="10515600" cy="732761"/>
          </a:xfrm>
        </p:spPr>
        <p:txBody>
          <a:bodyPr/>
          <a:lstStyle>
            <a:lvl1pPr marL="0" indent="0" algn="ctr">
              <a:buNone/>
              <a:defRPr sz="2000">
                <a:latin typeface="Cambria" panose="02040503050406030204" pitchFamily="18" charset="0"/>
                <a:ea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presentation subtitle</a:t>
            </a:r>
          </a:p>
        </p:txBody>
      </p:sp>
      <p:sp>
        <p:nvSpPr>
          <p:cNvPr id="22" name="TextBox 21">
            <a:extLst>
              <a:ext uri="{FF2B5EF4-FFF2-40B4-BE49-F238E27FC236}">
                <a16:creationId xmlns:a16="http://schemas.microsoft.com/office/drawing/2014/main" id="{DB87A9DE-D68A-4F1E-825E-B2832662F59A}"/>
              </a:ext>
            </a:extLst>
          </p:cNvPr>
          <p:cNvSpPr txBox="1"/>
          <p:nvPr userDrawn="1"/>
        </p:nvSpPr>
        <p:spPr>
          <a:xfrm>
            <a:off x="481849" y="0"/>
            <a:ext cx="11202902" cy="584775"/>
          </a:xfrm>
          <a:prstGeom prst="rect">
            <a:avLst/>
          </a:prstGeom>
          <a:noFill/>
        </p:spPr>
        <p:txBody>
          <a:bodyPr wrap="square" rtlCol="0">
            <a:spAutoFit/>
          </a:bodyPr>
          <a:lstStyle/>
          <a:p>
            <a:pPr algn="ctr"/>
            <a:r>
              <a:rPr lang="en-US" sz="1600" b="1" dirty="0">
                <a:solidFill>
                  <a:srgbClr val="3870BF"/>
                </a:solidFill>
              </a:rPr>
              <a:t>National Workshop on</a:t>
            </a:r>
          </a:p>
          <a:p>
            <a:pPr algn="ctr"/>
            <a:r>
              <a:rPr lang="en-US" sz="1600" b="1" dirty="0">
                <a:solidFill>
                  <a:srgbClr val="3870BF"/>
                </a:solidFill>
              </a:rPr>
              <a:t> Integrated Healthcare Waste Management (IHCWM) and Water Sanitation &amp; Hygiene (WASH) in Healthcare Facilities</a:t>
            </a:r>
          </a:p>
        </p:txBody>
      </p:sp>
      <p:sp>
        <p:nvSpPr>
          <p:cNvPr id="27" name="Text Placeholder 26">
            <a:extLst>
              <a:ext uri="{FF2B5EF4-FFF2-40B4-BE49-F238E27FC236}">
                <a16:creationId xmlns:a16="http://schemas.microsoft.com/office/drawing/2014/main" id="{C8E4183F-DC2A-4662-AD53-A50D33C99072}"/>
              </a:ext>
            </a:extLst>
          </p:cNvPr>
          <p:cNvSpPr>
            <a:spLocks noGrp="1"/>
          </p:cNvSpPr>
          <p:nvPr>
            <p:ph type="body" sz="quarter" idx="13" hasCustomPrompt="1"/>
          </p:nvPr>
        </p:nvSpPr>
        <p:spPr>
          <a:xfrm>
            <a:off x="838200" y="4441228"/>
            <a:ext cx="10515600" cy="671513"/>
          </a:xfrm>
        </p:spPr>
        <p:txBody>
          <a:bodyPr>
            <a:noAutofit/>
          </a:bodyPr>
          <a:lstStyle>
            <a:lvl1pPr marL="0" indent="0">
              <a:buNone/>
              <a:defRPr sz="1600">
                <a:solidFill>
                  <a:srgbClr val="3870BF"/>
                </a:solidFill>
              </a:defRPr>
            </a:lvl1pPr>
          </a:lstStyle>
          <a:p>
            <a:pPr lvl="0"/>
            <a:r>
              <a:rPr lang="en-US" dirty="0"/>
              <a:t>Click to insert: speaker name</a:t>
            </a:r>
          </a:p>
          <a:p>
            <a:pPr lvl="0"/>
            <a:r>
              <a:rPr lang="en-US" dirty="0"/>
              <a:t>Speaker organization</a:t>
            </a:r>
          </a:p>
        </p:txBody>
      </p:sp>
    </p:spTree>
    <p:extLst>
      <p:ext uri="{BB962C8B-B14F-4D97-AF65-F5344CB8AC3E}">
        <p14:creationId xmlns:p14="http://schemas.microsoft.com/office/powerpoint/2010/main" val="28640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FD6C-84F1-4D20-BC43-3355F0CB629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5DB24AB-1D6E-4EEB-A308-0A3807BAA1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15">
            <a:extLst>
              <a:ext uri="{FF2B5EF4-FFF2-40B4-BE49-F238E27FC236}">
                <a16:creationId xmlns:a16="http://schemas.microsoft.com/office/drawing/2014/main" id="{AF0CC550-6E2F-495B-B3EE-175235503E80}"/>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rot="5400000">
            <a:off x="11013736" y="5649892"/>
            <a:ext cx="1005840" cy="1137327"/>
          </a:xfrm>
          <a:prstGeom prst="rect">
            <a:avLst/>
          </a:prstGeom>
        </p:spPr>
      </p:pic>
      <p:pic>
        <p:nvPicPr>
          <p:cNvPr id="11" name="Picture 10">
            <a:extLst>
              <a:ext uri="{FF2B5EF4-FFF2-40B4-BE49-F238E27FC236}">
                <a16:creationId xmlns:a16="http://schemas.microsoft.com/office/drawing/2014/main" id="{A883D8B5-64EF-487F-A78E-2AB7EAF365D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rot="5400000">
            <a:off x="11160786" y="217831"/>
            <a:ext cx="1005840" cy="843228"/>
          </a:xfrm>
          <a:prstGeom prst="rect">
            <a:avLst/>
          </a:prstGeom>
        </p:spPr>
      </p:pic>
      <p:sp>
        <p:nvSpPr>
          <p:cNvPr id="9" name="Date Placeholder 3">
            <a:extLst>
              <a:ext uri="{FF2B5EF4-FFF2-40B4-BE49-F238E27FC236}">
                <a16:creationId xmlns:a16="http://schemas.microsoft.com/office/drawing/2014/main" id="{169C0AE2-C889-4E07-9997-BD00981E1D8C}"/>
              </a:ext>
            </a:extLst>
          </p:cNvPr>
          <p:cNvSpPr>
            <a:spLocks noGrp="1"/>
          </p:cNvSpPr>
          <p:nvPr>
            <p:ph type="dt" sz="half" idx="10"/>
          </p:nvPr>
        </p:nvSpPr>
        <p:spPr>
          <a:xfrm>
            <a:off x="838200" y="6356350"/>
            <a:ext cx="1197334" cy="365125"/>
          </a:xfrm>
        </p:spPr>
        <p:txBody>
          <a:bodyPr/>
          <a:lstStyle/>
          <a:p>
            <a:r>
              <a:rPr lang="en-US"/>
              <a:t>12/11/2019</a:t>
            </a:r>
          </a:p>
        </p:txBody>
      </p:sp>
      <p:sp>
        <p:nvSpPr>
          <p:cNvPr id="12" name="Footer Placeholder 4">
            <a:extLst>
              <a:ext uri="{FF2B5EF4-FFF2-40B4-BE49-F238E27FC236}">
                <a16:creationId xmlns:a16="http://schemas.microsoft.com/office/drawing/2014/main" id="{B8164389-80AC-4926-B6DE-D7D0F846EBB8}"/>
              </a:ext>
            </a:extLst>
          </p:cNvPr>
          <p:cNvSpPr>
            <a:spLocks noGrp="1"/>
          </p:cNvSpPr>
          <p:nvPr>
            <p:ph type="ftr" sz="quarter" idx="11"/>
          </p:nvPr>
        </p:nvSpPr>
        <p:spPr>
          <a:xfrm>
            <a:off x="2165405" y="6356350"/>
            <a:ext cx="7861190" cy="365125"/>
          </a:xfrm>
        </p:spPr>
        <p:txBody>
          <a:bodyPr/>
          <a:lstStyle>
            <a:lvl1pPr>
              <a:defRPr/>
            </a:lvl1pPr>
          </a:lstStyle>
          <a:p>
            <a:r>
              <a:rPr lang="en-US"/>
              <a:t>Mitigation of health and environmental risks related to e-waste dismantling in Metro Manila - Dr. Guillaume Fauvel</a:t>
            </a:r>
            <a:endParaRPr lang="en-US" dirty="0"/>
          </a:p>
        </p:txBody>
      </p:sp>
      <p:sp>
        <p:nvSpPr>
          <p:cNvPr id="13" name="Slide Number Placeholder 5">
            <a:extLst>
              <a:ext uri="{FF2B5EF4-FFF2-40B4-BE49-F238E27FC236}">
                <a16:creationId xmlns:a16="http://schemas.microsoft.com/office/drawing/2014/main" id="{011D8A33-EDAD-48B5-A8F2-B543E9432134}"/>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494422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D37C62-64AD-4C12-906D-7786E9BBB9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163B4EC-7902-40BD-8C03-07A45EC995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15">
            <a:extLst>
              <a:ext uri="{FF2B5EF4-FFF2-40B4-BE49-F238E27FC236}">
                <a16:creationId xmlns:a16="http://schemas.microsoft.com/office/drawing/2014/main" id="{05C2C5A7-F339-4D35-B8F1-1263A99D42BE}"/>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rot="5400000">
            <a:off x="11013736" y="5649892"/>
            <a:ext cx="1005840" cy="1137327"/>
          </a:xfrm>
          <a:prstGeom prst="rect">
            <a:avLst/>
          </a:prstGeom>
        </p:spPr>
      </p:pic>
      <p:pic>
        <p:nvPicPr>
          <p:cNvPr id="10" name="Picture 9">
            <a:extLst>
              <a:ext uri="{FF2B5EF4-FFF2-40B4-BE49-F238E27FC236}">
                <a16:creationId xmlns:a16="http://schemas.microsoft.com/office/drawing/2014/main" id="{1C418561-E092-436A-859D-CE3564081EC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rot="5400000">
            <a:off x="11160786" y="217831"/>
            <a:ext cx="1005840" cy="843228"/>
          </a:xfrm>
          <a:prstGeom prst="rect">
            <a:avLst/>
          </a:prstGeom>
        </p:spPr>
      </p:pic>
      <p:sp>
        <p:nvSpPr>
          <p:cNvPr id="11" name="Date Placeholder 3">
            <a:extLst>
              <a:ext uri="{FF2B5EF4-FFF2-40B4-BE49-F238E27FC236}">
                <a16:creationId xmlns:a16="http://schemas.microsoft.com/office/drawing/2014/main" id="{A1220856-3F7B-44DF-AB88-39D883EB4637}"/>
              </a:ext>
            </a:extLst>
          </p:cNvPr>
          <p:cNvSpPr>
            <a:spLocks noGrp="1"/>
          </p:cNvSpPr>
          <p:nvPr>
            <p:ph type="dt" sz="half" idx="10"/>
          </p:nvPr>
        </p:nvSpPr>
        <p:spPr>
          <a:xfrm>
            <a:off x="838200" y="6356350"/>
            <a:ext cx="1197334" cy="365125"/>
          </a:xfrm>
        </p:spPr>
        <p:txBody>
          <a:bodyPr/>
          <a:lstStyle/>
          <a:p>
            <a:r>
              <a:rPr lang="en-US"/>
              <a:t>12/11/2019</a:t>
            </a:r>
          </a:p>
        </p:txBody>
      </p:sp>
      <p:sp>
        <p:nvSpPr>
          <p:cNvPr id="12" name="Footer Placeholder 4">
            <a:extLst>
              <a:ext uri="{FF2B5EF4-FFF2-40B4-BE49-F238E27FC236}">
                <a16:creationId xmlns:a16="http://schemas.microsoft.com/office/drawing/2014/main" id="{A187C20C-F713-4ACC-8B12-F62C84AFCF95}"/>
              </a:ext>
            </a:extLst>
          </p:cNvPr>
          <p:cNvSpPr>
            <a:spLocks noGrp="1"/>
          </p:cNvSpPr>
          <p:nvPr>
            <p:ph type="ftr" sz="quarter" idx="11"/>
          </p:nvPr>
        </p:nvSpPr>
        <p:spPr>
          <a:xfrm>
            <a:off x="2165405" y="6356350"/>
            <a:ext cx="7861190" cy="365125"/>
          </a:xfrm>
        </p:spPr>
        <p:txBody>
          <a:bodyPr/>
          <a:lstStyle>
            <a:lvl1pPr>
              <a:defRPr/>
            </a:lvl1pPr>
          </a:lstStyle>
          <a:p>
            <a:r>
              <a:rPr lang="en-US"/>
              <a:t>Mitigation of health and environmental risks related to e-waste dismantling in Metro Manila - Dr. Guillaume Fauvel</a:t>
            </a:r>
            <a:endParaRPr lang="en-US" dirty="0"/>
          </a:p>
        </p:txBody>
      </p:sp>
      <p:sp>
        <p:nvSpPr>
          <p:cNvPr id="13" name="Slide Number Placeholder 5">
            <a:extLst>
              <a:ext uri="{FF2B5EF4-FFF2-40B4-BE49-F238E27FC236}">
                <a16:creationId xmlns:a16="http://schemas.microsoft.com/office/drawing/2014/main" id="{91690A44-F272-4421-8321-B9CB270FDF9B}"/>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125282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6DA34-E3DC-45F9-AE40-DCE03C891970}"/>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F95A502-A8AE-402B-BC94-C97E43B5525B}"/>
              </a:ext>
            </a:extLst>
          </p:cNvPr>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6A15FC-A2AF-4548-A505-01C6C820982D}"/>
              </a:ext>
            </a:extLst>
          </p:cNvPr>
          <p:cNvSpPr>
            <a:spLocks noGrp="1"/>
          </p:cNvSpPr>
          <p:nvPr>
            <p:ph type="dt" sz="half" idx="10"/>
          </p:nvPr>
        </p:nvSpPr>
        <p:spPr>
          <a:xfrm>
            <a:off x="838200" y="6356350"/>
            <a:ext cx="1197334" cy="365125"/>
          </a:xfrm>
        </p:spPr>
        <p:txBody>
          <a:bodyPr/>
          <a:lstStyle/>
          <a:p>
            <a:r>
              <a:rPr lang="en-US"/>
              <a:t>12/11/2019</a:t>
            </a:r>
          </a:p>
        </p:txBody>
      </p:sp>
      <p:sp>
        <p:nvSpPr>
          <p:cNvPr id="5" name="Footer Placeholder 4">
            <a:extLst>
              <a:ext uri="{FF2B5EF4-FFF2-40B4-BE49-F238E27FC236}">
                <a16:creationId xmlns:a16="http://schemas.microsoft.com/office/drawing/2014/main" id="{93F3E3E0-DEA4-4082-9107-422EEF4ACC7D}"/>
              </a:ext>
            </a:extLst>
          </p:cNvPr>
          <p:cNvSpPr>
            <a:spLocks noGrp="1"/>
          </p:cNvSpPr>
          <p:nvPr>
            <p:ph type="ftr" sz="quarter" idx="11"/>
          </p:nvPr>
        </p:nvSpPr>
        <p:spPr>
          <a:xfrm>
            <a:off x="2165405" y="6356350"/>
            <a:ext cx="7861190" cy="365125"/>
          </a:xfrm>
        </p:spPr>
        <p:txBody>
          <a:bodyPr/>
          <a:lstStyle>
            <a:lvl1pPr>
              <a:defRPr/>
            </a:lvl1pPr>
          </a:lstStyle>
          <a:p>
            <a:r>
              <a:rPr lang="en-US"/>
              <a:t>Mitigation of health and environmental risks related to e-waste dismantling in Metro Manila - Dr. Guillaume Fauvel</a:t>
            </a:r>
            <a:endParaRPr lang="en-US" dirty="0"/>
          </a:p>
        </p:txBody>
      </p:sp>
      <p:sp>
        <p:nvSpPr>
          <p:cNvPr id="6" name="Slide Number Placeholder 5">
            <a:extLst>
              <a:ext uri="{FF2B5EF4-FFF2-40B4-BE49-F238E27FC236}">
                <a16:creationId xmlns:a16="http://schemas.microsoft.com/office/drawing/2014/main" id="{F9A91ACC-9563-4C0D-A422-C642FE73C2AF}"/>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pic>
        <p:nvPicPr>
          <p:cNvPr id="9" name="Content Placeholder 15">
            <a:extLst>
              <a:ext uri="{FF2B5EF4-FFF2-40B4-BE49-F238E27FC236}">
                <a16:creationId xmlns:a16="http://schemas.microsoft.com/office/drawing/2014/main" id="{67A6BB01-3876-4303-B094-B1A41344A957}"/>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0" name="Picture 9">
            <a:extLst>
              <a:ext uri="{FF2B5EF4-FFF2-40B4-BE49-F238E27FC236}">
                <a16:creationId xmlns:a16="http://schemas.microsoft.com/office/drawing/2014/main" id="{8297C35C-9FBC-4E4B-BA63-BF0A1F4A7E7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grpSp>
        <p:nvGrpSpPr>
          <p:cNvPr id="15" name="Group 14">
            <a:extLst>
              <a:ext uri="{FF2B5EF4-FFF2-40B4-BE49-F238E27FC236}">
                <a16:creationId xmlns:a16="http://schemas.microsoft.com/office/drawing/2014/main" id="{877868EA-CB68-45CE-992B-3DD39C95BDEA}"/>
              </a:ext>
            </a:extLst>
          </p:cNvPr>
          <p:cNvGrpSpPr/>
          <p:nvPr userDrawn="1"/>
        </p:nvGrpSpPr>
        <p:grpSpPr>
          <a:xfrm>
            <a:off x="10469462" y="6276839"/>
            <a:ext cx="884338" cy="365125"/>
            <a:chOff x="18105" y="-5683"/>
            <a:chExt cx="12173895" cy="5026349"/>
          </a:xfrm>
        </p:grpSpPr>
        <p:sp>
          <p:nvSpPr>
            <p:cNvPr id="16" name="Freeform: Shape 15">
              <a:extLst>
                <a:ext uri="{FF2B5EF4-FFF2-40B4-BE49-F238E27FC236}">
                  <a16:creationId xmlns:a16="http://schemas.microsoft.com/office/drawing/2014/main" id="{709859D1-37F2-4926-B9C0-F9E9568325C9}"/>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9F7EF561-927F-43CB-A99C-D435355B9BF7}"/>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2FAAF5C-622B-478D-87E6-083EE715DB54}"/>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Tree>
    <p:extLst>
      <p:ext uri="{BB962C8B-B14F-4D97-AF65-F5344CB8AC3E}">
        <p14:creationId xmlns:p14="http://schemas.microsoft.com/office/powerpoint/2010/main" val="411345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669D1DE-8051-44D3-AD36-21A950DE4AEE}"/>
              </a:ext>
            </a:extLst>
          </p:cNvPr>
          <p:cNvGrpSpPr/>
          <p:nvPr userDrawn="1"/>
        </p:nvGrpSpPr>
        <p:grpSpPr>
          <a:xfrm>
            <a:off x="10469462" y="6276839"/>
            <a:ext cx="884338" cy="365125"/>
            <a:chOff x="18105" y="-5683"/>
            <a:chExt cx="12173895" cy="5026349"/>
          </a:xfrm>
        </p:grpSpPr>
        <p:sp>
          <p:nvSpPr>
            <p:cNvPr id="16" name="Freeform: Shape 15">
              <a:extLst>
                <a:ext uri="{FF2B5EF4-FFF2-40B4-BE49-F238E27FC236}">
                  <a16:creationId xmlns:a16="http://schemas.microsoft.com/office/drawing/2014/main" id="{A281931A-F13F-4078-A28B-3BEE6EB16113}"/>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AB92AF90-1027-429F-8A21-BD6ADFF33AC6}"/>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D986FBC-B854-4EEC-ADF0-D643503BB588}"/>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05B28F5-51B9-42CB-9128-446E4662AB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3AB4CB6-1883-4716-AA95-3EC151AD47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mbria" panose="02040503050406030204" pitchFamily="18" charset="0"/>
                <a:ea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Content Placeholder 15">
            <a:extLst>
              <a:ext uri="{FF2B5EF4-FFF2-40B4-BE49-F238E27FC236}">
                <a16:creationId xmlns:a16="http://schemas.microsoft.com/office/drawing/2014/main" id="{C0ED5EE1-6AF2-41C7-8B7C-EA3DDB80562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0" name="Picture 9">
            <a:extLst>
              <a:ext uri="{FF2B5EF4-FFF2-40B4-BE49-F238E27FC236}">
                <a16:creationId xmlns:a16="http://schemas.microsoft.com/office/drawing/2014/main" id="{2510C5D7-FC42-437C-96FA-662088C0B83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20" name="Date Placeholder 3">
            <a:extLst>
              <a:ext uri="{FF2B5EF4-FFF2-40B4-BE49-F238E27FC236}">
                <a16:creationId xmlns:a16="http://schemas.microsoft.com/office/drawing/2014/main" id="{5DEE2349-5A27-413A-AF12-CD0952FF9EF1}"/>
              </a:ext>
            </a:extLst>
          </p:cNvPr>
          <p:cNvSpPr>
            <a:spLocks noGrp="1"/>
          </p:cNvSpPr>
          <p:nvPr>
            <p:ph type="dt" sz="half" idx="10"/>
          </p:nvPr>
        </p:nvSpPr>
        <p:spPr>
          <a:xfrm>
            <a:off x="838200" y="6356350"/>
            <a:ext cx="1197334" cy="365125"/>
          </a:xfrm>
        </p:spPr>
        <p:txBody>
          <a:bodyPr/>
          <a:lstStyle/>
          <a:p>
            <a:r>
              <a:rPr lang="en-US"/>
              <a:t>12/11/2019</a:t>
            </a:r>
          </a:p>
        </p:txBody>
      </p:sp>
      <p:sp>
        <p:nvSpPr>
          <p:cNvPr id="21" name="Footer Placeholder 4">
            <a:extLst>
              <a:ext uri="{FF2B5EF4-FFF2-40B4-BE49-F238E27FC236}">
                <a16:creationId xmlns:a16="http://schemas.microsoft.com/office/drawing/2014/main" id="{D7D69B5C-033A-4245-9F7E-62F1A79003DF}"/>
              </a:ext>
            </a:extLst>
          </p:cNvPr>
          <p:cNvSpPr>
            <a:spLocks noGrp="1"/>
          </p:cNvSpPr>
          <p:nvPr>
            <p:ph type="ftr" sz="quarter" idx="11"/>
          </p:nvPr>
        </p:nvSpPr>
        <p:spPr>
          <a:xfrm>
            <a:off x="2165405" y="6356350"/>
            <a:ext cx="7861190" cy="365125"/>
          </a:xfrm>
        </p:spPr>
        <p:txBody>
          <a:bodyPr/>
          <a:lstStyle>
            <a:lvl1pPr>
              <a:defRPr/>
            </a:lvl1pPr>
          </a:lstStyle>
          <a:p>
            <a:r>
              <a:rPr lang="en-US"/>
              <a:t>Mitigation of health and environmental risks related to e-waste dismantling in Metro Manila - Dr. Guillaume Fauvel</a:t>
            </a:r>
            <a:endParaRPr lang="en-US" dirty="0"/>
          </a:p>
        </p:txBody>
      </p:sp>
      <p:sp>
        <p:nvSpPr>
          <p:cNvPr id="22" name="Slide Number Placeholder 5">
            <a:extLst>
              <a:ext uri="{FF2B5EF4-FFF2-40B4-BE49-F238E27FC236}">
                <a16:creationId xmlns:a16="http://schemas.microsoft.com/office/drawing/2014/main" id="{DACEE4FC-A921-4FF7-B9ED-FA2A407C49C4}"/>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02003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2AAF8DD-3CD7-4F5F-9997-F7DDDE017668}"/>
              </a:ext>
            </a:extLst>
          </p:cNvPr>
          <p:cNvGrpSpPr/>
          <p:nvPr userDrawn="1"/>
        </p:nvGrpSpPr>
        <p:grpSpPr>
          <a:xfrm>
            <a:off x="10469462" y="6276839"/>
            <a:ext cx="884338" cy="365125"/>
            <a:chOff x="18105" y="-5683"/>
            <a:chExt cx="12173895" cy="5026349"/>
          </a:xfrm>
        </p:grpSpPr>
        <p:sp>
          <p:nvSpPr>
            <p:cNvPr id="23" name="Freeform: Shape 22">
              <a:extLst>
                <a:ext uri="{FF2B5EF4-FFF2-40B4-BE49-F238E27FC236}">
                  <a16:creationId xmlns:a16="http://schemas.microsoft.com/office/drawing/2014/main" id="{1477F8A5-B91E-4F2A-B17E-491680658A90}"/>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75F8185B-D579-4E97-A43D-C43E30EC2D08}"/>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3655041-73F4-47CD-97C9-E82B64530369}"/>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7CA1A25B-2992-4EB3-957C-40D5012E604E}"/>
              </a:ext>
            </a:extLst>
          </p:cNvPr>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853BB-DECE-4BFC-932A-B4CBF3C565B7}"/>
              </a:ext>
            </a:extLst>
          </p:cNvPr>
          <p:cNvSpPr>
            <a:spLocks noGrp="1"/>
          </p:cNvSpPr>
          <p:nvPr>
            <p:ph sz="half" idx="1"/>
          </p:nvPr>
        </p:nvSpPr>
        <p:spPr>
          <a:xfrm>
            <a:off x="838200" y="1825625"/>
            <a:ext cx="5181600" cy="4351338"/>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C35EF6E-7DD2-4D27-B292-961A12803DFB}"/>
              </a:ext>
            </a:extLst>
          </p:cNvPr>
          <p:cNvSpPr>
            <a:spLocks noGrp="1"/>
          </p:cNvSpPr>
          <p:nvPr>
            <p:ph sz="half" idx="2"/>
          </p:nvPr>
        </p:nvSpPr>
        <p:spPr>
          <a:xfrm>
            <a:off x="6172200" y="1825625"/>
            <a:ext cx="5181600" cy="4351338"/>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Content Placeholder 15">
            <a:extLst>
              <a:ext uri="{FF2B5EF4-FFF2-40B4-BE49-F238E27FC236}">
                <a16:creationId xmlns:a16="http://schemas.microsoft.com/office/drawing/2014/main" id="{0DE1E973-9D3B-4BD6-A68C-66909CDF6F8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2" name="Picture 11">
            <a:extLst>
              <a:ext uri="{FF2B5EF4-FFF2-40B4-BE49-F238E27FC236}">
                <a16:creationId xmlns:a16="http://schemas.microsoft.com/office/drawing/2014/main" id="{319FDCBE-D84C-4869-9E41-A429A437C5E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4" name="Date Placeholder 3">
            <a:extLst>
              <a:ext uri="{FF2B5EF4-FFF2-40B4-BE49-F238E27FC236}">
                <a16:creationId xmlns:a16="http://schemas.microsoft.com/office/drawing/2014/main" id="{43B16576-6217-433A-B071-00F2B6E1EADD}"/>
              </a:ext>
            </a:extLst>
          </p:cNvPr>
          <p:cNvSpPr>
            <a:spLocks noGrp="1"/>
          </p:cNvSpPr>
          <p:nvPr>
            <p:ph type="dt" sz="half" idx="10"/>
          </p:nvPr>
        </p:nvSpPr>
        <p:spPr>
          <a:xfrm>
            <a:off x="838200" y="6356350"/>
            <a:ext cx="1197334" cy="365125"/>
          </a:xfrm>
        </p:spPr>
        <p:txBody>
          <a:bodyPr/>
          <a:lstStyle/>
          <a:p>
            <a:r>
              <a:rPr lang="en-US"/>
              <a:t>12/11/2019</a:t>
            </a:r>
          </a:p>
        </p:txBody>
      </p:sp>
      <p:sp>
        <p:nvSpPr>
          <p:cNvPr id="15" name="Footer Placeholder 4">
            <a:extLst>
              <a:ext uri="{FF2B5EF4-FFF2-40B4-BE49-F238E27FC236}">
                <a16:creationId xmlns:a16="http://schemas.microsoft.com/office/drawing/2014/main" id="{1BD8EF0D-9A24-4B74-B6F6-C743856B8E23}"/>
              </a:ext>
            </a:extLst>
          </p:cNvPr>
          <p:cNvSpPr>
            <a:spLocks noGrp="1"/>
          </p:cNvSpPr>
          <p:nvPr>
            <p:ph type="ftr" sz="quarter" idx="11"/>
          </p:nvPr>
        </p:nvSpPr>
        <p:spPr>
          <a:xfrm>
            <a:off x="2165405" y="6356350"/>
            <a:ext cx="7861190" cy="365125"/>
          </a:xfrm>
        </p:spPr>
        <p:txBody>
          <a:bodyPr/>
          <a:lstStyle>
            <a:lvl1pPr>
              <a:defRPr/>
            </a:lvl1pPr>
          </a:lstStyle>
          <a:p>
            <a:r>
              <a:rPr lang="en-US"/>
              <a:t>Mitigation of health and environmental risks related to e-waste dismantling in Metro Manila - Dr. Guillaume Fauvel</a:t>
            </a:r>
            <a:endParaRPr lang="en-US" dirty="0"/>
          </a:p>
        </p:txBody>
      </p:sp>
      <p:sp>
        <p:nvSpPr>
          <p:cNvPr id="16" name="Slide Number Placeholder 5">
            <a:extLst>
              <a:ext uri="{FF2B5EF4-FFF2-40B4-BE49-F238E27FC236}">
                <a16:creationId xmlns:a16="http://schemas.microsoft.com/office/drawing/2014/main" id="{4EFC443D-0DF1-4D6D-BCD7-9C916838F655}"/>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414126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2B89A2D-E51B-4BD0-BE1D-CE0536D33CA7}"/>
              </a:ext>
            </a:extLst>
          </p:cNvPr>
          <p:cNvGrpSpPr/>
          <p:nvPr userDrawn="1"/>
        </p:nvGrpSpPr>
        <p:grpSpPr>
          <a:xfrm>
            <a:off x="10469462" y="6276839"/>
            <a:ext cx="884338" cy="365125"/>
            <a:chOff x="18105" y="-5683"/>
            <a:chExt cx="12173895" cy="5026349"/>
          </a:xfrm>
        </p:grpSpPr>
        <p:sp>
          <p:nvSpPr>
            <p:cNvPr id="15" name="Freeform: Shape 14">
              <a:extLst>
                <a:ext uri="{FF2B5EF4-FFF2-40B4-BE49-F238E27FC236}">
                  <a16:creationId xmlns:a16="http://schemas.microsoft.com/office/drawing/2014/main" id="{302AC8AD-3057-460D-B987-403CF6941646}"/>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C476D2C7-591D-4309-AF0B-61E405E49B03}"/>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5FDF7E7-7418-43F8-9936-DD52D80E2D97}"/>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2FD9A3D-53DE-4FF2-A73D-110A1058C0C0}"/>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1396119-80B1-42EB-8746-5D945256D6BD}"/>
              </a:ext>
            </a:extLst>
          </p:cNvPr>
          <p:cNvSpPr>
            <a:spLocks noGrp="1"/>
          </p:cNvSpPr>
          <p:nvPr>
            <p:ph type="body" idx="1"/>
          </p:nvPr>
        </p:nvSpPr>
        <p:spPr>
          <a:xfrm>
            <a:off x="839788" y="1681163"/>
            <a:ext cx="5157787" cy="823912"/>
          </a:xfrm>
        </p:spPr>
        <p:txBody>
          <a:bodyPr anchor="b"/>
          <a:lstStyle>
            <a:lvl1pPr marL="0" indent="0">
              <a:buNone/>
              <a:defRPr sz="2400" b="1">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AC2FE-7B07-4071-A96C-560CF03AC7B9}"/>
              </a:ext>
            </a:extLst>
          </p:cNvPr>
          <p:cNvSpPr>
            <a:spLocks noGrp="1"/>
          </p:cNvSpPr>
          <p:nvPr>
            <p:ph sz="half" idx="2"/>
          </p:nvPr>
        </p:nvSpPr>
        <p:spPr>
          <a:xfrm>
            <a:off x="839788" y="2505075"/>
            <a:ext cx="5157787" cy="3684588"/>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646C2E4-D2A7-4CC8-9FD1-0B9A5E0CCAF4}"/>
              </a:ext>
            </a:extLst>
          </p:cNvPr>
          <p:cNvSpPr>
            <a:spLocks noGrp="1"/>
          </p:cNvSpPr>
          <p:nvPr>
            <p:ph type="body" sz="quarter" idx="3"/>
          </p:nvPr>
        </p:nvSpPr>
        <p:spPr>
          <a:xfrm>
            <a:off x="6172200" y="1681163"/>
            <a:ext cx="5183188" cy="823912"/>
          </a:xfrm>
        </p:spPr>
        <p:txBody>
          <a:bodyPr anchor="b"/>
          <a:lstStyle>
            <a:lvl1pPr marL="0" indent="0">
              <a:buNone/>
              <a:defRPr sz="2400" b="1">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DBE58A-2B76-4451-9293-AB6CC5117EDA}"/>
              </a:ext>
            </a:extLst>
          </p:cNvPr>
          <p:cNvSpPr>
            <a:spLocks noGrp="1"/>
          </p:cNvSpPr>
          <p:nvPr>
            <p:ph sz="quarter" idx="4"/>
          </p:nvPr>
        </p:nvSpPr>
        <p:spPr>
          <a:xfrm>
            <a:off x="6172200" y="2505075"/>
            <a:ext cx="5183188" cy="3684588"/>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Content Placeholder 15">
            <a:extLst>
              <a:ext uri="{FF2B5EF4-FFF2-40B4-BE49-F238E27FC236}">
                <a16:creationId xmlns:a16="http://schemas.microsoft.com/office/drawing/2014/main" id="{BE184D5D-654A-459E-8A02-C6A9257F4CF7}"/>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3" name="Picture 12">
            <a:extLst>
              <a:ext uri="{FF2B5EF4-FFF2-40B4-BE49-F238E27FC236}">
                <a16:creationId xmlns:a16="http://schemas.microsoft.com/office/drawing/2014/main" id="{E977ED78-3A8D-438C-9EBE-0886D2247F8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8" name="Date Placeholder 3">
            <a:extLst>
              <a:ext uri="{FF2B5EF4-FFF2-40B4-BE49-F238E27FC236}">
                <a16:creationId xmlns:a16="http://schemas.microsoft.com/office/drawing/2014/main" id="{44690693-F522-4473-97F4-17DF0BB023B8}"/>
              </a:ext>
            </a:extLst>
          </p:cNvPr>
          <p:cNvSpPr>
            <a:spLocks noGrp="1"/>
          </p:cNvSpPr>
          <p:nvPr>
            <p:ph type="dt" sz="half" idx="10"/>
          </p:nvPr>
        </p:nvSpPr>
        <p:spPr>
          <a:xfrm>
            <a:off x="838200" y="6356350"/>
            <a:ext cx="1197334" cy="365125"/>
          </a:xfrm>
        </p:spPr>
        <p:txBody>
          <a:bodyPr/>
          <a:lstStyle/>
          <a:p>
            <a:r>
              <a:rPr lang="en-US"/>
              <a:t>12/11/2019</a:t>
            </a:r>
          </a:p>
        </p:txBody>
      </p:sp>
      <p:sp>
        <p:nvSpPr>
          <p:cNvPr id="19" name="Footer Placeholder 4">
            <a:extLst>
              <a:ext uri="{FF2B5EF4-FFF2-40B4-BE49-F238E27FC236}">
                <a16:creationId xmlns:a16="http://schemas.microsoft.com/office/drawing/2014/main" id="{1EE72C34-B88A-4ABA-9BC4-7D8D4620C25D}"/>
              </a:ext>
            </a:extLst>
          </p:cNvPr>
          <p:cNvSpPr>
            <a:spLocks noGrp="1"/>
          </p:cNvSpPr>
          <p:nvPr>
            <p:ph type="ftr" sz="quarter" idx="11"/>
          </p:nvPr>
        </p:nvSpPr>
        <p:spPr>
          <a:xfrm>
            <a:off x="2165405" y="6356350"/>
            <a:ext cx="7861190" cy="365125"/>
          </a:xfrm>
        </p:spPr>
        <p:txBody>
          <a:bodyPr/>
          <a:lstStyle>
            <a:lvl1pPr>
              <a:defRPr/>
            </a:lvl1pPr>
          </a:lstStyle>
          <a:p>
            <a:r>
              <a:rPr lang="en-US"/>
              <a:t>Mitigation of health and environmental risks related to e-waste dismantling in Metro Manila - Dr. Guillaume Fauvel</a:t>
            </a:r>
            <a:endParaRPr lang="en-US" dirty="0"/>
          </a:p>
        </p:txBody>
      </p:sp>
      <p:sp>
        <p:nvSpPr>
          <p:cNvPr id="20" name="Slide Number Placeholder 5">
            <a:extLst>
              <a:ext uri="{FF2B5EF4-FFF2-40B4-BE49-F238E27FC236}">
                <a16:creationId xmlns:a16="http://schemas.microsoft.com/office/drawing/2014/main" id="{587E9843-D740-4E01-87DA-F528288CCDAA}"/>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196415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754DF1A-D5E8-4118-8A36-769F03CC7180}"/>
              </a:ext>
            </a:extLst>
          </p:cNvPr>
          <p:cNvGrpSpPr/>
          <p:nvPr userDrawn="1"/>
        </p:nvGrpSpPr>
        <p:grpSpPr>
          <a:xfrm>
            <a:off x="10469462" y="6276839"/>
            <a:ext cx="884338" cy="365125"/>
            <a:chOff x="18105" y="-5683"/>
            <a:chExt cx="12173895" cy="5026349"/>
          </a:xfrm>
        </p:grpSpPr>
        <p:sp>
          <p:nvSpPr>
            <p:cNvPr id="15" name="Freeform: Shape 14">
              <a:extLst>
                <a:ext uri="{FF2B5EF4-FFF2-40B4-BE49-F238E27FC236}">
                  <a16:creationId xmlns:a16="http://schemas.microsoft.com/office/drawing/2014/main" id="{DA20FA06-DFC7-4998-92F9-67E44C61DC7C}"/>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FDA0002C-B0A2-4A74-B8F9-F55E2DBEEA1A}"/>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A16B131-AADE-403A-834D-475464C2BFAA}"/>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D6C26B89-FAAA-445C-83AF-556EDA831279}"/>
              </a:ext>
            </a:extLst>
          </p:cNvPr>
          <p:cNvSpPr>
            <a:spLocks noGrp="1"/>
          </p:cNvSpPr>
          <p:nvPr>
            <p:ph type="title"/>
          </p:nvPr>
        </p:nvSpPr>
        <p:spPr/>
        <p:txBody>
          <a:bodyPr/>
          <a:lstStyle/>
          <a:p>
            <a:r>
              <a:rPr lang="en-US"/>
              <a:t>Click to edit Master title style</a:t>
            </a:r>
            <a:endParaRPr lang="en-US" dirty="0"/>
          </a:p>
        </p:txBody>
      </p:sp>
      <p:pic>
        <p:nvPicPr>
          <p:cNvPr id="8" name="Content Placeholder 15">
            <a:extLst>
              <a:ext uri="{FF2B5EF4-FFF2-40B4-BE49-F238E27FC236}">
                <a16:creationId xmlns:a16="http://schemas.microsoft.com/office/drawing/2014/main" id="{F7376B4C-F580-4483-8ECF-70AB20F8308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9" name="Picture 8">
            <a:extLst>
              <a:ext uri="{FF2B5EF4-FFF2-40B4-BE49-F238E27FC236}">
                <a16:creationId xmlns:a16="http://schemas.microsoft.com/office/drawing/2014/main" id="{32EB33CE-77E0-4542-B76A-1ABE534F87A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2" name="Date Placeholder 3">
            <a:extLst>
              <a:ext uri="{FF2B5EF4-FFF2-40B4-BE49-F238E27FC236}">
                <a16:creationId xmlns:a16="http://schemas.microsoft.com/office/drawing/2014/main" id="{38A30EF0-6264-449D-8644-E135A8616595}"/>
              </a:ext>
            </a:extLst>
          </p:cNvPr>
          <p:cNvSpPr>
            <a:spLocks noGrp="1"/>
          </p:cNvSpPr>
          <p:nvPr>
            <p:ph type="dt" sz="half" idx="10"/>
          </p:nvPr>
        </p:nvSpPr>
        <p:spPr>
          <a:xfrm>
            <a:off x="838200" y="6356350"/>
            <a:ext cx="1197334" cy="365125"/>
          </a:xfrm>
        </p:spPr>
        <p:txBody>
          <a:bodyPr/>
          <a:lstStyle/>
          <a:p>
            <a:r>
              <a:rPr lang="en-US"/>
              <a:t>12/11/2019</a:t>
            </a:r>
          </a:p>
        </p:txBody>
      </p:sp>
      <p:sp>
        <p:nvSpPr>
          <p:cNvPr id="13" name="Footer Placeholder 4">
            <a:extLst>
              <a:ext uri="{FF2B5EF4-FFF2-40B4-BE49-F238E27FC236}">
                <a16:creationId xmlns:a16="http://schemas.microsoft.com/office/drawing/2014/main" id="{2428D80E-EBE0-4807-843F-045CFC842E99}"/>
              </a:ext>
            </a:extLst>
          </p:cNvPr>
          <p:cNvSpPr>
            <a:spLocks noGrp="1"/>
          </p:cNvSpPr>
          <p:nvPr>
            <p:ph type="ftr" sz="quarter" idx="11"/>
          </p:nvPr>
        </p:nvSpPr>
        <p:spPr>
          <a:xfrm>
            <a:off x="2165405" y="6356350"/>
            <a:ext cx="7861190" cy="365125"/>
          </a:xfrm>
        </p:spPr>
        <p:txBody>
          <a:bodyPr/>
          <a:lstStyle>
            <a:lvl1pPr>
              <a:defRPr/>
            </a:lvl1pPr>
          </a:lstStyle>
          <a:p>
            <a:r>
              <a:rPr lang="en-US"/>
              <a:t>Mitigation of health and environmental risks related to e-waste dismantling in Metro Manila - Dr. Guillaume Fauvel</a:t>
            </a:r>
            <a:endParaRPr lang="en-US" dirty="0"/>
          </a:p>
        </p:txBody>
      </p:sp>
      <p:sp>
        <p:nvSpPr>
          <p:cNvPr id="18" name="Slide Number Placeholder 5">
            <a:extLst>
              <a:ext uri="{FF2B5EF4-FFF2-40B4-BE49-F238E27FC236}">
                <a16:creationId xmlns:a16="http://schemas.microsoft.com/office/drawing/2014/main" id="{CC3DCF25-F528-4091-83C6-7895A81F1916}"/>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995295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AA0A187-50E0-4150-A102-86F99B782FD9}"/>
              </a:ext>
            </a:extLst>
          </p:cNvPr>
          <p:cNvGrpSpPr/>
          <p:nvPr userDrawn="1"/>
        </p:nvGrpSpPr>
        <p:grpSpPr>
          <a:xfrm>
            <a:off x="10469462" y="6276839"/>
            <a:ext cx="884338" cy="365125"/>
            <a:chOff x="18105" y="-5683"/>
            <a:chExt cx="12173895" cy="5026349"/>
          </a:xfrm>
        </p:grpSpPr>
        <p:sp>
          <p:nvSpPr>
            <p:cNvPr id="14" name="Freeform: Shape 13">
              <a:extLst>
                <a:ext uri="{FF2B5EF4-FFF2-40B4-BE49-F238E27FC236}">
                  <a16:creationId xmlns:a16="http://schemas.microsoft.com/office/drawing/2014/main" id="{37EBCBC7-0717-4D60-A848-7B2D4FA98981}"/>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DA34EF66-20F9-4068-BF65-79DA02A05741}"/>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00CF128-63CF-4C14-B113-B51391BC85E2}"/>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pic>
        <p:nvPicPr>
          <p:cNvPr id="7" name="Content Placeholder 15">
            <a:extLst>
              <a:ext uri="{FF2B5EF4-FFF2-40B4-BE49-F238E27FC236}">
                <a16:creationId xmlns:a16="http://schemas.microsoft.com/office/drawing/2014/main" id="{C853F6F6-EAE6-423B-A39D-E37F024F9A0B}"/>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8" name="Picture 7">
            <a:extLst>
              <a:ext uri="{FF2B5EF4-FFF2-40B4-BE49-F238E27FC236}">
                <a16:creationId xmlns:a16="http://schemas.microsoft.com/office/drawing/2014/main" id="{DFACA706-36E9-41D8-ACB6-8EB5E35C74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1" name="Date Placeholder 3">
            <a:extLst>
              <a:ext uri="{FF2B5EF4-FFF2-40B4-BE49-F238E27FC236}">
                <a16:creationId xmlns:a16="http://schemas.microsoft.com/office/drawing/2014/main" id="{25098F93-E390-456F-99EF-E2B508DA12B5}"/>
              </a:ext>
            </a:extLst>
          </p:cNvPr>
          <p:cNvSpPr>
            <a:spLocks noGrp="1"/>
          </p:cNvSpPr>
          <p:nvPr>
            <p:ph type="dt" sz="half" idx="10"/>
          </p:nvPr>
        </p:nvSpPr>
        <p:spPr>
          <a:xfrm>
            <a:off x="838200" y="6356350"/>
            <a:ext cx="1197334" cy="365125"/>
          </a:xfrm>
        </p:spPr>
        <p:txBody>
          <a:bodyPr/>
          <a:lstStyle/>
          <a:p>
            <a:r>
              <a:rPr lang="en-US"/>
              <a:t>12/11/2019</a:t>
            </a:r>
          </a:p>
        </p:txBody>
      </p:sp>
      <p:sp>
        <p:nvSpPr>
          <p:cNvPr id="12" name="Footer Placeholder 4">
            <a:extLst>
              <a:ext uri="{FF2B5EF4-FFF2-40B4-BE49-F238E27FC236}">
                <a16:creationId xmlns:a16="http://schemas.microsoft.com/office/drawing/2014/main" id="{8525E63E-A375-4E79-A6E8-B79C2D0FF51D}"/>
              </a:ext>
            </a:extLst>
          </p:cNvPr>
          <p:cNvSpPr>
            <a:spLocks noGrp="1"/>
          </p:cNvSpPr>
          <p:nvPr>
            <p:ph type="ftr" sz="quarter" idx="11"/>
          </p:nvPr>
        </p:nvSpPr>
        <p:spPr>
          <a:xfrm>
            <a:off x="2165405" y="6356350"/>
            <a:ext cx="7861190" cy="365125"/>
          </a:xfrm>
        </p:spPr>
        <p:txBody>
          <a:bodyPr/>
          <a:lstStyle>
            <a:lvl1pPr>
              <a:defRPr/>
            </a:lvl1pPr>
          </a:lstStyle>
          <a:p>
            <a:r>
              <a:rPr lang="en-US"/>
              <a:t>Mitigation of health and environmental risks related to e-waste dismantling in Metro Manila - Dr. Guillaume Fauvel</a:t>
            </a:r>
            <a:endParaRPr lang="en-US" dirty="0"/>
          </a:p>
        </p:txBody>
      </p:sp>
      <p:sp>
        <p:nvSpPr>
          <p:cNvPr id="17" name="Slide Number Placeholder 5">
            <a:extLst>
              <a:ext uri="{FF2B5EF4-FFF2-40B4-BE49-F238E27FC236}">
                <a16:creationId xmlns:a16="http://schemas.microsoft.com/office/drawing/2014/main" id="{3249BD8A-20CB-4496-BAE6-C7232FF738DF}"/>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417203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48E5656-9721-4D77-AADA-4BE7DA19C31A}"/>
              </a:ext>
            </a:extLst>
          </p:cNvPr>
          <p:cNvGrpSpPr/>
          <p:nvPr userDrawn="1"/>
        </p:nvGrpSpPr>
        <p:grpSpPr>
          <a:xfrm>
            <a:off x="10469462" y="6276839"/>
            <a:ext cx="884338" cy="365125"/>
            <a:chOff x="18105" y="-5683"/>
            <a:chExt cx="12173895" cy="5026349"/>
          </a:xfrm>
        </p:grpSpPr>
        <p:sp>
          <p:nvSpPr>
            <p:cNvPr id="17" name="Freeform: Shape 16">
              <a:extLst>
                <a:ext uri="{FF2B5EF4-FFF2-40B4-BE49-F238E27FC236}">
                  <a16:creationId xmlns:a16="http://schemas.microsoft.com/office/drawing/2014/main" id="{902F2713-D5DC-4745-BF09-962B4CB71D8A}"/>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9E387BE7-D5C9-4B70-88C8-264377C4A4A4}"/>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A7A54B0-9E43-4B45-B64C-EC5FF55A5D9F}"/>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927A4FAB-338B-4472-B087-5DF9E0B6A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9867297-8D7B-4D1D-868C-2A1B9A580E78}"/>
              </a:ext>
            </a:extLst>
          </p:cNvPr>
          <p:cNvSpPr>
            <a:spLocks noGrp="1"/>
          </p:cNvSpPr>
          <p:nvPr>
            <p:ph idx="1"/>
          </p:nvPr>
        </p:nvSpPr>
        <p:spPr>
          <a:xfrm>
            <a:off x="5183188" y="987425"/>
            <a:ext cx="6172200" cy="4873625"/>
          </a:xfrm>
        </p:spPr>
        <p:txBody>
          <a:bodyPr/>
          <a:lstStyle>
            <a:lvl1pPr>
              <a:defRPr sz="3200">
                <a:latin typeface="Cambria" panose="02040503050406030204" pitchFamily="18" charset="0"/>
                <a:ea typeface="Cambria" panose="02040503050406030204" pitchFamily="18" charset="0"/>
              </a:defRPr>
            </a:lvl1pPr>
            <a:lvl2pPr>
              <a:defRPr sz="2800">
                <a:latin typeface="Cambria" panose="02040503050406030204" pitchFamily="18" charset="0"/>
                <a:ea typeface="Cambria" panose="02040503050406030204" pitchFamily="18" charset="0"/>
              </a:defRPr>
            </a:lvl2pPr>
            <a:lvl3pPr>
              <a:defRPr sz="2400">
                <a:latin typeface="Cambria" panose="02040503050406030204" pitchFamily="18" charset="0"/>
                <a:ea typeface="Cambria" panose="02040503050406030204" pitchFamily="18" charset="0"/>
              </a:defRPr>
            </a:lvl3pPr>
            <a:lvl4pPr>
              <a:defRPr sz="2000">
                <a:latin typeface="Cambria" panose="02040503050406030204" pitchFamily="18" charset="0"/>
                <a:ea typeface="Cambria" panose="02040503050406030204" pitchFamily="18" charset="0"/>
              </a:defRPr>
            </a:lvl4pPr>
            <a:lvl5pPr>
              <a:defRPr sz="2000">
                <a:latin typeface="Cambria" panose="02040503050406030204" pitchFamily="18" charset="0"/>
                <a:ea typeface="Cambria" panose="02040503050406030204" pitchFamily="18"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5FE281D-7D77-41C3-A767-753F2E346380}"/>
              </a:ext>
            </a:extLst>
          </p:cNvPr>
          <p:cNvSpPr>
            <a:spLocks noGrp="1"/>
          </p:cNvSpPr>
          <p:nvPr>
            <p:ph type="body" sz="half" idx="2"/>
          </p:nvPr>
        </p:nvSpPr>
        <p:spPr>
          <a:xfrm>
            <a:off x="839788" y="2057400"/>
            <a:ext cx="3932237" cy="3811588"/>
          </a:xfrm>
        </p:spPr>
        <p:txBody>
          <a:bodyPr/>
          <a:lstStyle>
            <a:lvl1pPr marL="0" indent="0">
              <a:buNone/>
              <a:defRPr sz="1600">
                <a:latin typeface="Cambria" panose="02040503050406030204" pitchFamily="18" charset="0"/>
                <a:ea typeface="Cambria" panose="0204050305040603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Content Placeholder 15">
            <a:extLst>
              <a:ext uri="{FF2B5EF4-FFF2-40B4-BE49-F238E27FC236}">
                <a16:creationId xmlns:a16="http://schemas.microsoft.com/office/drawing/2014/main" id="{1364343F-9C20-499A-9C33-F245228D4F5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1" name="Picture 10">
            <a:extLst>
              <a:ext uri="{FF2B5EF4-FFF2-40B4-BE49-F238E27FC236}">
                <a16:creationId xmlns:a16="http://schemas.microsoft.com/office/drawing/2014/main" id="{A056F74C-9CE7-4CBF-8E6C-658AF8F98FD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4" name="Date Placeholder 3">
            <a:extLst>
              <a:ext uri="{FF2B5EF4-FFF2-40B4-BE49-F238E27FC236}">
                <a16:creationId xmlns:a16="http://schemas.microsoft.com/office/drawing/2014/main" id="{FA5F7BCF-4593-4E87-BE22-B4AD3B72D104}"/>
              </a:ext>
            </a:extLst>
          </p:cNvPr>
          <p:cNvSpPr>
            <a:spLocks noGrp="1"/>
          </p:cNvSpPr>
          <p:nvPr>
            <p:ph type="dt" sz="half" idx="10"/>
          </p:nvPr>
        </p:nvSpPr>
        <p:spPr>
          <a:xfrm>
            <a:off x="838200" y="6356350"/>
            <a:ext cx="1197334" cy="365125"/>
          </a:xfrm>
        </p:spPr>
        <p:txBody>
          <a:bodyPr/>
          <a:lstStyle/>
          <a:p>
            <a:r>
              <a:rPr lang="en-US"/>
              <a:t>12/11/2019</a:t>
            </a:r>
          </a:p>
        </p:txBody>
      </p:sp>
      <p:sp>
        <p:nvSpPr>
          <p:cNvPr id="15" name="Footer Placeholder 4">
            <a:extLst>
              <a:ext uri="{FF2B5EF4-FFF2-40B4-BE49-F238E27FC236}">
                <a16:creationId xmlns:a16="http://schemas.microsoft.com/office/drawing/2014/main" id="{E164EC67-2BBE-426C-8D96-0C49973BF4AE}"/>
              </a:ext>
            </a:extLst>
          </p:cNvPr>
          <p:cNvSpPr>
            <a:spLocks noGrp="1"/>
          </p:cNvSpPr>
          <p:nvPr>
            <p:ph type="ftr" sz="quarter" idx="11"/>
          </p:nvPr>
        </p:nvSpPr>
        <p:spPr>
          <a:xfrm>
            <a:off x="2165405" y="6356350"/>
            <a:ext cx="7861190" cy="365125"/>
          </a:xfrm>
        </p:spPr>
        <p:txBody>
          <a:bodyPr/>
          <a:lstStyle>
            <a:lvl1pPr>
              <a:defRPr/>
            </a:lvl1pPr>
          </a:lstStyle>
          <a:p>
            <a:r>
              <a:rPr lang="en-US"/>
              <a:t>Mitigation of health and environmental risks related to e-waste dismantling in Metro Manila - Dr. Guillaume Fauvel</a:t>
            </a:r>
            <a:endParaRPr lang="en-US" dirty="0"/>
          </a:p>
        </p:txBody>
      </p:sp>
      <p:sp>
        <p:nvSpPr>
          <p:cNvPr id="20" name="Slide Number Placeholder 5">
            <a:extLst>
              <a:ext uri="{FF2B5EF4-FFF2-40B4-BE49-F238E27FC236}">
                <a16:creationId xmlns:a16="http://schemas.microsoft.com/office/drawing/2014/main" id="{6B9B61B0-9F3C-498E-AA93-B1F7E82752D3}"/>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65484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7AD513A-1A41-4EF5-BCA3-AEE24A71AF95}"/>
              </a:ext>
            </a:extLst>
          </p:cNvPr>
          <p:cNvGrpSpPr/>
          <p:nvPr userDrawn="1"/>
        </p:nvGrpSpPr>
        <p:grpSpPr>
          <a:xfrm>
            <a:off x="10469462" y="6276839"/>
            <a:ext cx="884338" cy="365125"/>
            <a:chOff x="18105" y="-5683"/>
            <a:chExt cx="12173895" cy="5026349"/>
          </a:xfrm>
        </p:grpSpPr>
        <p:sp>
          <p:nvSpPr>
            <p:cNvPr id="17" name="Freeform: Shape 16">
              <a:extLst>
                <a:ext uri="{FF2B5EF4-FFF2-40B4-BE49-F238E27FC236}">
                  <a16:creationId xmlns:a16="http://schemas.microsoft.com/office/drawing/2014/main" id="{C3119A0A-5504-4B78-A979-6897139D5351}"/>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F27BD939-7D7D-475C-8004-971140864136}"/>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8C00F7B-5F8E-46AA-8D61-CFF3DAD8152E}"/>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82B8357B-62E2-4065-8A4F-76DDB7EA45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4CB9B41-F4B0-4EEE-BBBC-F1E195825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E9938D-B190-4CB8-9B74-CAD8CED3E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Content Placeholder 15">
            <a:extLst>
              <a:ext uri="{FF2B5EF4-FFF2-40B4-BE49-F238E27FC236}">
                <a16:creationId xmlns:a16="http://schemas.microsoft.com/office/drawing/2014/main" id="{2045A90A-621B-4090-AF32-5F941E9B731A}"/>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1" name="Picture 10">
            <a:extLst>
              <a:ext uri="{FF2B5EF4-FFF2-40B4-BE49-F238E27FC236}">
                <a16:creationId xmlns:a16="http://schemas.microsoft.com/office/drawing/2014/main" id="{E3B0202D-689D-4861-A5B8-2F29F77421F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4" name="Date Placeholder 3">
            <a:extLst>
              <a:ext uri="{FF2B5EF4-FFF2-40B4-BE49-F238E27FC236}">
                <a16:creationId xmlns:a16="http://schemas.microsoft.com/office/drawing/2014/main" id="{21D1F5BE-B5DE-4C51-9A58-A2917276EDF4}"/>
              </a:ext>
            </a:extLst>
          </p:cNvPr>
          <p:cNvSpPr>
            <a:spLocks noGrp="1"/>
          </p:cNvSpPr>
          <p:nvPr>
            <p:ph type="dt" sz="half" idx="10"/>
          </p:nvPr>
        </p:nvSpPr>
        <p:spPr>
          <a:xfrm>
            <a:off x="838200" y="6356350"/>
            <a:ext cx="1197334" cy="365125"/>
          </a:xfrm>
        </p:spPr>
        <p:txBody>
          <a:bodyPr/>
          <a:lstStyle/>
          <a:p>
            <a:r>
              <a:rPr lang="en-US"/>
              <a:t>12/11/2019</a:t>
            </a:r>
          </a:p>
        </p:txBody>
      </p:sp>
      <p:sp>
        <p:nvSpPr>
          <p:cNvPr id="15" name="Footer Placeholder 4">
            <a:extLst>
              <a:ext uri="{FF2B5EF4-FFF2-40B4-BE49-F238E27FC236}">
                <a16:creationId xmlns:a16="http://schemas.microsoft.com/office/drawing/2014/main" id="{C1792EA4-438D-40FC-BA5A-1DAEDF1AA0BE}"/>
              </a:ext>
            </a:extLst>
          </p:cNvPr>
          <p:cNvSpPr>
            <a:spLocks noGrp="1"/>
          </p:cNvSpPr>
          <p:nvPr>
            <p:ph type="ftr" sz="quarter" idx="11"/>
          </p:nvPr>
        </p:nvSpPr>
        <p:spPr>
          <a:xfrm>
            <a:off x="2165405" y="6356350"/>
            <a:ext cx="7861190" cy="365125"/>
          </a:xfrm>
        </p:spPr>
        <p:txBody>
          <a:bodyPr/>
          <a:lstStyle>
            <a:lvl1pPr>
              <a:defRPr/>
            </a:lvl1pPr>
          </a:lstStyle>
          <a:p>
            <a:r>
              <a:rPr lang="en-US"/>
              <a:t>Mitigation of health and environmental risks related to e-waste dismantling in Metro Manila - Dr. Guillaume Fauvel</a:t>
            </a:r>
            <a:endParaRPr lang="en-US" dirty="0"/>
          </a:p>
        </p:txBody>
      </p:sp>
      <p:sp>
        <p:nvSpPr>
          <p:cNvPr id="20" name="Slide Number Placeholder 5">
            <a:extLst>
              <a:ext uri="{FF2B5EF4-FFF2-40B4-BE49-F238E27FC236}">
                <a16:creationId xmlns:a16="http://schemas.microsoft.com/office/drawing/2014/main" id="{FE630FB1-74BC-41AE-B5B3-9EF226B02F8A}"/>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87995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5F2E7-39BD-4A85-9F3E-5A82EC7B6A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D23CA90-82F4-4FE2-AFE9-63B11ABA1E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FF7E5C-65CA-4118-A02F-BC43AA4444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mbria" panose="02040503050406030204" pitchFamily="18" charset="0"/>
                <a:ea typeface="Cambria" panose="02040503050406030204" pitchFamily="18" charset="0"/>
              </a:defRPr>
            </a:lvl1pPr>
          </a:lstStyle>
          <a:p>
            <a:r>
              <a:rPr lang="en-US"/>
              <a:t>12/11/2019</a:t>
            </a:r>
            <a:endParaRPr lang="en-US" dirty="0"/>
          </a:p>
        </p:txBody>
      </p:sp>
      <p:sp>
        <p:nvSpPr>
          <p:cNvPr id="5" name="Footer Placeholder 4">
            <a:extLst>
              <a:ext uri="{FF2B5EF4-FFF2-40B4-BE49-F238E27FC236}">
                <a16:creationId xmlns:a16="http://schemas.microsoft.com/office/drawing/2014/main" id="{89D0F8B1-6E87-4296-91A5-8442386154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mbria" panose="02040503050406030204" pitchFamily="18" charset="0"/>
                <a:ea typeface="Cambria" panose="02040503050406030204" pitchFamily="18" charset="0"/>
              </a:defRPr>
            </a:lvl1pPr>
          </a:lstStyle>
          <a:p>
            <a:r>
              <a:rPr lang="en-US"/>
              <a:t>Mitigation of health and environmental risks related to e-waste dismantling in Metro Manila - Dr. Guillaume Fauvel</a:t>
            </a:r>
            <a:endParaRPr lang="en-US" dirty="0"/>
          </a:p>
        </p:txBody>
      </p:sp>
      <p:sp>
        <p:nvSpPr>
          <p:cNvPr id="6" name="Slide Number Placeholder 5">
            <a:extLst>
              <a:ext uri="{FF2B5EF4-FFF2-40B4-BE49-F238E27FC236}">
                <a16:creationId xmlns:a16="http://schemas.microsoft.com/office/drawing/2014/main" id="{30077507-0F0A-4E68-9FCC-C65C6A7A85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Cambria" panose="02040503050406030204" pitchFamily="18" charset="0"/>
                <a:ea typeface="Cambria" panose="02040503050406030204" pitchFamily="18" charset="0"/>
              </a:defRPr>
            </a:lvl1pPr>
          </a:lstStyle>
          <a:p>
            <a:fld id="{19D45C30-91B6-4D37-B3EC-98C0C4E45E7F}" type="slidenum">
              <a:rPr lang="en-US" smtClean="0"/>
              <a:pPr/>
              <a:t>‹#›</a:t>
            </a:fld>
            <a:endParaRPr lang="en-US"/>
          </a:p>
        </p:txBody>
      </p:sp>
    </p:spTree>
    <p:extLst>
      <p:ext uri="{BB962C8B-B14F-4D97-AF65-F5344CB8AC3E}">
        <p14:creationId xmlns:p14="http://schemas.microsoft.com/office/powerpoint/2010/main" val="7085190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F1D62C-1430-4B0F-AEBB-C0B66D11C43A}"/>
              </a:ext>
            </a:extLst>
          </p:cNvPr>
          <p:cNvSpPr>
            <a:spLocks noGrp="1"/>
          </p:cNvSpPr>
          <p:nvPr>
            <p:ph type="ctrTitle"/>
          </p:nvPr>
        </p:nvSpPr>
        <p:spPr>
          <a:xfrm>
            <a:off x="838200" y="2984500"/>
            <a:ext cx="10515600" cy="1579563"/>
          </a:xfrm>
        </p:spPr>
        <p:txBody>
          <a:bodyPr>
            <a:normAutofit fontScale="90000"/>
          </a:bodyPr>
          <a:lstStyle/>
          <a:p>
            <a:r>
              <a:rPr lang="en-US" dirty="0"/>
              <a:t>Mitigation of health and environmental risks related to e-waste dismantling in Metro Manila (2012-2016)</a:t>
            </a:r>
          </a:p>
        </p:txBody>
      </p:sp>
      <p:sp>
        <p:nvSpPr>
          <p:cNvPr id="7" name="Text Placeholder 6">
            <a:extLst>
              <a:ext uri="{FF2B5EF4-FFF2-40B4-BE49-F238E27FC236}">
                <a16:creationId xmlns:a16="http://schemas.microsoft.com/office/drawing/2014/main" id="{8990C549-73F2-4BA4-8821-800D6DFF3BF1}"/>
              </a:ext>
            </a:extLst>
          </p:cNvPr>
          <p:cNvSpPr>
            <a:spLocks noGrp="1"/>
          </p:cNvSpPr>
          <p:nvPr>
            <p:ph type="body" sz="quarter" idx="13"/>
          </p:nvPr>
        </p:nvSpPr>
        <p:spPr>
          <a:xfrm>
            <a:off x="1320800" y="4564063"/>
            <a:ext cx="10515600" cy="524471"/>
          </a:xfrm>
        </p:spPr>
        <p:txBody>
          <a:bodyPr/>
          <a:lstStyle/>
          <a:p>
            <a:pPr>
              <a:lnSpc>
                <a:spcPct val="100000"/>
              </a:lnSpc>
              <a:spcBef>
                <a:spcPts val="0"/>
              </a:spcBef>
            </a:pPr>
            <a:r>
              <a:rPr lang="en-US" dirty="0"/>
              <a:t>Dr. Guillaume </a:t>
            </a:r>
            <a:r>
              <a:rPr lang="en-US" dirty="0" err="1"/>
              <a:t>Fauvel</a:t>
            </a:r>
            <a:r>
              <a:rPr lang="en-US" dirty="0"/>
              <a:t> (MD, MPH)</a:t>
            </a:r>
          </a:p>
          <a:p>
            <a:pPr>
              <a:lnSpc>
                <a:spcPct val="100000"/>
              </a:lnSpc>
              <a:spcBef>
                <a:spcPts val="0"/>
              </a:spcBef>
            </a:pPr>
            <a:r>
              <a:rPr lang="en-US" dirty="0"/>
              <a:t>General Coordinator- </a:t>
            </a:r>
            <a:r>
              <a:rPr lang="en-US" dirty="0" err="1"/>
              <a:t>Medecins</a:t>
            </a:r>
            <a:r>
              <a:rPr lang="en-US" dirty="0"/>
              <a:t> du Monde- France </a:t>
            </a:r>
          </a:p>
          <a:p>
            <a:endParaRPr lang="en-US" dirty="0"/>
          </a:p>
        </p:txBody>
      </p:sp>
    </p:spTree>
    <p:extLst>
      <p:ext uri="{BB962C8B-B14F-4D97-AF65-F5344CB8AC3E}">
        <p14:creationId xmlns:p14="http://schemas.microsoft.com/office/powerpoint/2010/main" val="355316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27" y="1654176"/>
            <a:ext cx="23749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127" y="4137026"/>
            <a:ext cx="23749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2157AD4-90EF-4222-AB38-124BDFA33369}"/>
              </a:ext>
            </a:extLst>
          </p:cNvPr>
          <p:cNvSpPr txBox="1"/>
          <p:nvPr/>
        </p:nvSpPr>
        <p:spPr>
          <a:xfrm>
            <a:off x="7043739" y="1541464"/>
            <a:ext cx="3241675" cy="4770437"/>
          </a:xfrm>
          <a:prstGeom prst="rect">
            <a:avLst/>
          </a:prstGeom>
          <a:noFill/>
        </p:spPr>
        <p:txBody>
          <a:bodyPr>
            <a:spAutoFit/>
          </a:bodyPr>
          <a:lstStyle/>
          <a:p>
            <a:pPr>
              <a:defRPr/>
            </a:pPr>
            <a:r>
              <a:rPr lang="en-US" sz="1600" b="1" dirty="0">
                <a:latin typeface="Century Gothic" panose="020B0502020202020204" pitchFamily="34" charset="0"/>
              </a:rPr>
              <a:t>Five members enrolled in a five weeks training repair television, electric fans and washing machines, through special arrangement between </a:t>
            </a:r>
            <a:r>
              <a:rPr lang="en-US" sz="1600" b="1" dirty="0" err="1">
                <a:latin typeface="Century Gothic" panose="020B0502020202020204" pitchFamily="34" charset="0"/>
              </a:rPr>
              <a:t>FoMDM</a:t>
            </a:r>
            <a:r>
              <a:rPr lang="en-US" sz="1600" b="1" dirty="0">
                <a:latin typeface="Century Gothic" panose="020B0502020202020204" pitchFamily="34" charset="0"/>
              </a:rPr>
              <a:t> and private school. </a:t>
            </a:r>
          </a:p>
          <a:p>
            <a:pPr>
              <a:defRPr/>
            </a:pPr>
            <a:br>
              <a:rPr lang="en-US" sz="1600" dirty="0">
                <a:latin typeface="Century Gothic" panose="020B0502020202020204" pitchFamily="34" charset="0"/>
              </a:rPr>
            </a:br>
            <a:endParaRPr lang="en-US" sz="1600" dirty="0">
              <a:latin typeface="Century Gothic" panose="020B0502020202020204" pitchFamily="34" charset="0"/>
            </a:endParaRPr>
          </a:p>
          <a:p>
            <a:pPr marL="285750" indent="-285750">
              <a:buFont typeface="Wingdings" panose="05000000000000000000" pitchFamily="2" charset="2"/>
              <a:buChar char="Ø"/>
              <a:defRPr/>
            </a:pPr>
            <a:r>
              <a:rPr lang="en-US" sz="1600" dirty="0">
                <a:latin typeface="Century Gothic" panose="020B0502020202020204" pitchFamily="34" charset="0"/>
              </a:rPr>
              <a:t>They received a micro loan from the PO to set up a workshop</a:t>
            </a:r>
          </a:p>
          <a:p>
            <a:pPr marL="285750" indent="-285750">
              <a:buFont typeface="Wingdings" panose="05000000000000000000" pitchFamily="2" charset="2"/>
              <a:buChar char="Ø"/>
              <a:defRPr/>
            </a:pPr>
            <a:r>
              <a:rPr lang="en-US" sz="1600" dirty="0">
                <a:latin typeface="Century Gothic" panose="020B0502020202020204" pitchFamily="34" charset="0"/>
              </a:rPr>
              <a:t>Now instead of dismantling it they would try to repair it first and sell for better price. With this new skills acquired they found other means of earning and saving themselves from toxic exposure. </a:t>
            </a:r>
          </a:p>
        </p:txBody>
      </p:sp>
      <p:sp>
        <p:nvSpPr>
          <p:cNvPr id="22533" name="TextBox 3"/>
          <p:cNvSpPr txBox="1">
            <a:spLocks noChangeArrowheads="1"/>
          </p:cNvSpPr>
          <p:nvPr/>
        </p:nvSpPr>
        <p:spPr bwMode="auto">
          <a:xfrm>
            <a:off x="901700" y="1541464"/>
            <a:ext cx="32400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ct val="20000"/>
              </a:spcBef>
              <a:buClr>
                <a:schemeClr val="hlink"/>
              </a:buClr>
              <a:buSzPct val="150000"/>
              <a:buFont typeface="Arial" panose="020B0604020202020204" pitchFamily="34" charset="0"/>
              <a:buChar char="»"/>
              <a:defRPr sz="2800">
                <a:solidFill>
                  <a:schemeClr val="tx1"/>
                </a:solidFill>
                <a:latin typeface="Arial" panose="020B0604020202020204" pitchFamily="34" charset="0"/>
              </a:defRPr>
            </a:lvl1pPr>
            <a:lvl2pPr marL="742950" indent="-285750" algn="just">
              <a:spcBef>
                <a:spcPct val="20000"/>
              </a:spcBef>
              <a:buChar char="–"/>
              <a:defRPr sz="2800">
                <a:solidFill>
                  <a:schemeClr val="tx1"/>
                </a:solidFill>
                <a:latin typeface="Arial" panose="020B0604020202020204" pitchFamily="34" charset="0"/>
              </a:defRPr>
            </a:lvl2pPr>
            <a:lvl3pPr marL="1143000" indent="-228600" algn="just">
              <a:spcBef>
                <a:spcPct val="20000"/>
              </a:spcBef>
              <a:buChar char="•"/>
              <a:defRPr sz="2400">
                <a:solidFill>
                  <a:schemeClr val="tx1"/>
                </a:solidFill>
                <a:latin typeface="Arial" panose="020B0604020202020204" pitchFamily="34" charset="0"/>
              </a:defRPr>
            </a:lvl3pPr>
            <a:lvl4pPr marL="1600200" indent="-228600" algn="just">
              <a:spcBef>
                <a:spcPct val="20000"/>
              </a:spcBef>
              <a:buChar char="–"/>
              <a:defRPr sz="2000">
                <a:solidFill>
                  <a:schemeClr val="tx1"/>
                </a:solidFill>
                <a:latin typeface="Arial" panose="020B0604020202020204" pitchFamily="34" charset="0"/>
              </a:defRPr>
            </a:lvl4pPr>
            <a:lvl5pPr marL="2057400" indent="-228600" algn="just">
              <a:spcBef>
                <a:spcPct val="20000"/>
              </a:spcBef>
              <a:buChar char="»"/>
              <a:defRPr sz="20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ClrTx/>
              <a:buSzTx/>
              <a:buFontTx/>
              <a:buNone/>
            </a:pPr>
            <a:r>
              <a:rPr lang="en-US" altLang="en-US" sz="1600" b="1" dirty="0">
                <a:latin typeface="Century Gothic" panose="020B0502020202020204" pitchFamily="34" charset="0"/>
              </a:rPr>
              <a:t>Three members enrolled in a </a:t>
            </a:r>
            <a:r>
              <a:rPr lang="en-US" altLang="en-US" sz="1600" b="1" i="1" dirty="0">
                <a:latin typeface="Century Gothic" panose="020B0502020202020204" pitchFamily="34" charset="0"/>
              </a:rPr>
              <a:t>20-day Baking Class</a:t>
            </a:r>
            <a:r>
              <a:rPr lang="en-US" altLang="en-US" sz="1600" b="1" dirty="0">
                <a:latin typeface="Century Gothic" panose="020B0502020202020204" pitchFamily="34" charset="0"/>
              </a:rPr>
              <a:t> offered by the </a:t>
            </a:r>
            <a:r>
              <a:rPr lang="en-US" altLang="en-US" sz="1600" b="1" i="1" dirty="0">
                <a:latin typeface="Century Gothic" panose="020B0502020202020204" pitchFamily="34" charset="0"/>
              </a:rPr>
              <a:t>Manila Manpower Development Center (MMDC)</a:t>
            </a:r>
            <a:r>
              <a:rPr lang="en-US" altLang="en-US" sz="1600" b="1" dirty="0">
                <a:latin typeface="Century Gothic" panose="020B0502020202020204" pitchFamily="34" charset="0"/>
              </a:rPr>
              <a:t>, with the support of </a:t>
            </a:r>
            <a:r>
              <a:rPr lang="en-US" altLang="en-US" sz="1600" b="1" dirty="0" err="1">
                <a:latin typeface="Century Gothic" panose="020B0502020202020204" pitchFamily="34" charset="0"/>
              </a:rPr>
              <a:t>FoMDM</a:t>
            </a:r>
            <a:endParaRPr lang="en-US" altLang="en-US" sz="1600" b="1" dirty="0">
              <a:latin typeface="Century Gothic" panose="020B0502020202020204" pitchFamily="34" charset="0"/>
            </a:endParaRPr>
          </a:p>
        </p:txBody>
      </p:sp>
      <p:sp>
        <p:nvSpPr>
          <p:cNvPr id="9" name="TextBox 8">
            <a:extLst>
              <a:ext uri="{FF2B5EF4-FFF2-40B4-BE49-F238E27FC236}">
                <a16:creationId xmlns:a16="http://schemas.microsoft.com/office/drawing/2014/main" id="{B28F4798-6612-4C13-A0C3-16DAC9FE80C1}"/>
              </a:ext>
            </a:extLst>
          </p:cNvPr>
          <p:cNvSpPr txBox="1"/>
          <p:nvPr/>
        </p:nvSpPr>
        <p:spPr>
          <a:xfrm>
            <a:off x="901700" y="3213100"/>
            <a:ext cx="3240088" cy="3354388"/>
          </a:xfrm>
          <a:prstGeom prst="rect">
            <a:avLst/>
          </a:prstGeom>
          <a:noFill/>
        </p:spPr>
        <p:txBody>
          <a:bodyPr>
            <a:spAutoFit/>
          </a:bodyPr>
          <a:lstStyle/>
          <a:p>
            <a:pPr>
              <a:defRPr/>
            </a:pPr>
            <a:endParaRPr lang="en-US" dirty="0">
              <a:latin typeface="Century Gothic" panose="020B0502020202020204" pitchFamily="34" charset="0"/>
            </a:endParaRPr>
          </a:p>
          <a:p>
            <a:pPr marL="285750" indent="-285750">
              <a:buFont typeface="Wingdings" panose="05000000000000000000" pitchFamily="2" charset="2"/>
              <a:buChar char="Ø"/>
              <a:defRPr/>
            </a:pPr>
            <a:r>
              <a:rPr lang="en-US" sz="1600" dirty="0">
                <a:latin typeface="Century Gothic" panose="020B0502020202020204" pitchFamily="34" charset="0"/>
              </a:rPr>
              <a:t>They received a micro loan from the PO to set up their own small bakery business</a:t>
            </a:r>
          </a:p>
          <a:p>
            <a:pPr marL="285750" indent="-285750">
              <a:buFont typeface="Wingdings" panose="05000000000000000000" pitchFamily="2" charset="2"/>
              <a:buChar char="Ø"/>
              <a:defRPr/>
            </a:pPr>
            <a:r>
              <a:rPr lang="en-US" sz="1600" dirty="0">
                <a:latin typeface="Century Gothic" panose="020B0502020202020204" pitchFamily="34" charset="0"/>
              </a:rPr>
              <a:t>They have all fully paid back their loans, and expanding their business slowly enabling the family to move away from toxic e-waste dismantling while increasing their income level.</a:t>
            </a:r>
          </a:p>
          <a:p>
            <a:pPr>
              <a:defRPr/>
            </a:pPr>
            <a:endParaRPr lang="en-US" dirty="0"/>
          </a:p>
        </p:txBody>
      </p:sp>
      <p:pic>
        <p:nvPicPr>
          <p:cNvPr id="8" name="Image 319" descr="logo MDM FR CMJN_bd">
            <a:extLst>
              <a:ext uri="{FF2B5EF4-FFF2-40B4-BE49-F238E27FC236}">
                <a16:creationId xmlns:a16="http://schemas.microsoft.com/office/drawing/2014/main" id="{7D677D80-873B-4A99-B359-12A09A22DF9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0514" y="158406"/>
            <a:ext cx="1322773" cy="1222374"/>
          </a:xfrm>
          <a:prstGeom prst="rect">
            <a:avLst/>
          </a:prstGeom>
          <a:noFill/>
          <a:ln>
            <a:noFill/>
          </a:ln>
        </p:spPr>
      </p:pic>
      <p:sp>
        <p:nvSpPr>
          <p:cNvPr id="2" name="Date Placeholder 1">
            <a:extLst>
              <a:ext uri="{FF2B5EF4-FFF2-40B4-BE49-F238E27FC236}">
                <a16:creationId xmlns:a16="http://schemas.microsoft.com/office/drawing/2014/main" id="{721E46C8-4E28-4C7A-B25C-57EB6888DB1E}"/>
              </a:ext>
            </a:extLst>
          </p:cNvPr>
          <p:cNvSpPr>
            <a:spLocks noGrp="1"/>
          </p:cNvSpPr>
          <p:nvPr>
            <p:ph type="dt" sz="half" idx="10"/>
          </p:nvPr>
        </p:nvSpPr>
        <p:spPr/>
        <p:txBody>
          <a:bodyPr/>
          <a:lstStyle/>
          <a:p>
            <a:r>
              <a:rPr lang="en-US"/>
              <a:t>12/11/2019</a:t>
            </a:r>
          </a:p>
        </p:txBody>
      </p:sp>
      <p:sp>
        <p:nvSpPr>
          <p:cNvPr id="3" name="Footer Placeholder 2">
            <a:extLst>
              <a:ext uri="{FF2B5EF4-FFF2-40B4-BE49-F238E27FC236}">
                <a16:creationId xmlns:a16="http://schemas.microsoft.com/office/drawing/2014/main" id="{DCEC622A-3506-4056-B9D9-C7CBCFC349CB}"/>
              </a:ext>
            </a:extLst>
          </p:cNvPr>
          <p:cNvSpPr>
            <a:spLocks noGrp="1"/>
          </p:cNvSpPr>
          <p:nvPr>
            <p:ph type="ftr" sz="quarter" idx="11"/>
          </p:nvPr>
        </p:nvSpPr>
        <p:spPr/>
        <p:txBody>
          <a:bodyPr/>
          <a:lstStyle/>
          <a:p>
            <a:r>
              <a:rPr lang="en-US"/>
              <a:t>Mitigation of health and environmental risks related to e-waste dismantling in Metro Manila - Dr. Guillaume Fauvel</a:t>
            </a:r>
            <a:endParaRPr lang="en-US" dirty="0"/>
          </a:p>
        </p:txBody>
      </p:sp>
      <p:sp>
        <p:nvSpPr>
          <p:cNvPr id="4" name="Slide Number Placeholder 3">
            <a:extLst>
              <a:ext uri="{FF2B5EF4-FFF2-40B4-BE49-F238E27FC236}">
                <a16:creationId xmlns:a16="http://schemas.microsoft.com/office/drawing/2014/main" id="{35D45DED-FF94-4577-9187-13254078A7AE}"/>
              </a:ext>
            </a:extLst>
          </p:cNvPr>
          <p:cNvSpPr>
            <a:spLocks noGrp="1"/>
          </p:cNvSpPr>
          <p:nvPr>
            <p:ph type="sldNum" sz="quarter" idx="12"/>
          </p:nvPr>
        </p:nvSpPr>
        <p:spPr/>
        <p:txBody>
          <a:bodyPr/>
          <a:lstStyle/>
          <a:p>
            <a:fld id="{19D45C30-91B6-4D37-B3EC-98C0C4E45E7F}" type="slidenum">
              <a:rPr lang="en-US" smtClean="0"/>
              <a:t>10</a:t>
            </a:fld>
            <a:endParaRPr lang="en-US" dirty="0"/>
          </a:p>
        </p:txBody>
      </p:sp>
    </p:spTree>
    <p:extLst>
      <p:ext uri="{BB962C8B-B14F-4D97-AF65-F5344CB8AC3E}">
        <p14:creationId xmlns:p14="http://schemas.microsoft.com/office/powerpoint/2010/main" val="1627979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noChangeArrowheads="1"/>
          </p:cNvSpPr>
          <p:nvPr>
            <p:ph type="title"/>
          </p:nvPr>
        </p:nvSpPr>
        <p:spPr>
          <a:xfrm>
            <a:off x="1992313" y="1487488"/>
            <a:ext cx="8229600" cy="717550"/>
          </a:xfrm>
        </p:spPr>
        <p:txBody>
          <a:bodyPr/>
          <a:lstStyle/>
          <a:p>
            <a:pPr algn="ctr"/>
            <a:r>
              <a:rPr lang="fr-FR" altLang="fr-FR" sz="2800" dirty="0" err="1">
                <a:latin typeface="Century Gothic" panose="020B0502020202020204" pitchFamily="34" charset="0"/>
              </a:rPr>
              <a:t>Thank</a:t>
            </a:r>
            <a:r>
              <a:rPr lang="fr-FR" altLang="fr-FR" sz="2800" dirty="0">
                <a:latin typeface="Century Gothic" panose="020B0502020202020204" pitchFamily="34" charset="0"/>
              </a:rPr>
              <a:t> </a:t>
            </a:r>
            <a:r>
              <a:rPr lang="fr-FR" altLang="fr-FR" sz="2800" dirty="0" err="1">
                <a:latin typeface="Century Gothic" panose="020B0502020202020204" pitchFamily="34" charset="0"/>
              </a:rPr>
              <a:t>you</a:t>
            </a:r>
            <a:r>
              <a:rPr lang="fr-FR" altLang="fr-FR" sz="2800" dirty="0">
                <a:latin typeface="Century Gothic" panose="020B0502020202020204" pitchFamily="34" charset="0"/>
              </a:rPr>
              <a:t> for </a:t>
            </a:r>
            <a:r>
              <a:rPr lang="fr-FR" altLang="fr-FR" sz="2800" dirty="0" err="1">
                <a:latin typeface="Century Gothic" panose="020B0502020202020204" pitchFamily="34" charset="0"/>
              </a:rPr>
              <a:t>your</a:t>
            </a:r>
            <a:r>
              <a:rPr lang="fr-FR" altLang="fr-FR" sz="2800" dirty="0">
                <a:latin typeface="Century Gothic" panose="020B0502020202020204" pitchFamily="34" charset="0"/>
              </a:rPr>
              <a:t> attention</a:t>
            </a:r>
          </a:p>
        </p:txBody>
      </p:sp>
      <p:sp>
        <p:nvSpPr>
          <p:cNvPr id="23555" name="Espace réservé du contenu 2"/>
          <p:cNvSpPr>
            <a:spLocks noGrp="1" noChangeArrowheads="1"/>
          </p:cNvSpPr>
          <p:nvPr>
            <p:ph idx="1"/>
          </p:nvPr>
        </p:nvSpPr>
        <p:spPr>
          <a:xfrm>
            <a:off x="1981200" y="5876926"/>
            <a:ext cx="8229600" cy="504825"/>
          </a:xfrm>
        </p:spPr>
        <p:txBody>
          <a:bodyPr/>
          <a:lstStyle/>
          <a:p>
            <a:r>
              <a:rPr lang="fr-FR" altLang="fr-FR" sz="1800" b="1" dirty="0">
                <a:latin typeface="Century Gothic" panose="020B0502020202020204" pitchFamily="34" charset="0"/>
              </a:rPr>
              <a:t>More information: </a:t>
            </a:r>
            <a:r>
              <a:rPr lang="fr-FR" altLang="fr-FR" sz="1800" dirty="0">
                <a:latin typeface="Century Gothic" panose="020B0502020202020204" pitchFamily="34" charset="0"/>
              </a:rPr>
              <a:t>genco.philippines@medecinsdumonde.net</a:t>
            </a:r>
          </a:p>
          <a:p>
            <a:pPr lvl="1"/>
            <a:endParaRPr lang="fr-FR" altLang="fr-FR" sz="1800" dirty="0">
              <a:latin typeface="Century Gothic" panose="020B0502020202020204" pitchFamily="34" charset="0"/>
            </a:endParaRPr>
          </a:p>
        </p:txBody>
      </p:sp>
      <p:pic>
        <p:nvPicPr>
          <p:cNvPr id="23556" name="Picture 87" descr="Philippines novembre 2012 5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4" y="2719388"/>
            <a:ext cx="340042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0" descr="P10404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2719388"/>
            <a:ext cx="333375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319" descr="logo MDM FR CMJN_bd">
            <a:extLst>
              <a:ext uri="{FF2B5EF4-FFF2-40B4-BE49-F238E27FC236}">
                <a16:creationId xmlns:a16="http://schemas.microsoft.com/office/drawing/2014/main" id="{B490C7AF-0E74-4BB3-9664-061FB00100F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0514" y="158406"/>
            <a:ext cx="1322773" cy="1222374"/>
          </a:xfrm>
          <a:prstGeom prst="rect">
            <a:avLst/>
          </a:prstGeom>
          <a:noFill/>
          <a:ln>
            <a:noFill/>
          </a:ln>
        </p:spPr>
      </p:pic>
      <p:sp>
        <p:nvSpPr>
          <p:cNvPr id="2" name="Date Placeholder 1">
            <a:extLst>
              <a:ext uri="{FF2B5EF4-FFF2-40B4-BE49-F238E27FC236}">
                <a16:creationId xmlns:a16="http://schemas.microsoft.com/office/drawing/2014/main" id="{6B0C7A61-8163-4E4B-9CBE-A36F9DADF60F}"/>
              </a:ext>
            </a:extLst>
          </p:cNvPr>
          <p:cNvSpPr>
            <a:spLocks noGrp="1"/>
          </p:cNvSpPr>
          <p:nvPr>
            <p:ph type="dt" sz="half" idx="10"/>
          </p:nvPr>
        </p:nvSpPr>
        <p:spPr/>
        <p:txBody>
          <a:bodyPr/>
          <a:lstStyle/>
          <a:p>
            <a:r>
              <a:rPr lang="en-US"/>
              <a:t>12/11/2019</a:t>
            </a:r>
          </a:p>
        </p:txBody>
      </p:sp>
      <p:sp>
        <p:nvSpPr>
          <p:cNvPr id="3" name="Footer Placeholder 2">
            <a:extLst>
              <a:ext uri="{FF2B5EF4-FFF2-40B4-BE49-F238E27FC236}">
                <a16:creationId xmlns:a16="http://schemas.microsoft.com/office/drawing/2014/main" id="{4A7CD77B-F80B-4D40-9CFE-2D414723855D}"/>
              </a:ext>
            </a:extLst>
          </p:cNvPr>
          <p:cNvSpPr>
            <a:spLocks noGrp="1"/>
          </p:cNvSpPr>
          <p:nvPr>
            <p:ph type="ftr" sz="quarter" idx="11"/>
          </p:nvPr>
        </p:nvSpPr>
        <p:spPr/>
        <p:txBody>
          <a:bodyPr/>
          <a:lstStyle/>
          <a:p>
            <a:r>
              <a:rPr lang="en-US"/>
              <a:t>Mitigation of health and environmental risks related to e-waste dismantling in Metro Manila - Dr. Guillaume Fauvel</a:t>
            </a:r>
            <a:endParaRPr lang="en-US" dirty="0"/>
          </a:p>
        </p:txBody>
      </p:sp>
      <p:sp>
        <p:nvSpPr>
          <p:cNvPr id="4" name="Slide Number Placeholder 3">
            <a:extLst>
              <a:ext uri="{FF2B5EF4-FFF2-40B4-BE49-F238E27FC236}">
                <a16:creationId xmlns:a16="http://schemas.microsoft.com/office/drawing/2014/main" id="{DCEA1D78-B75B-4CB5-B016-1C232083BD04}"/>
              </a:ext>
            </a:extLst>
          </p:cNvPr>
          <p:cNvSpPr>
            <a:spLocks noGrp="1"/>
          </p:cNvSpPr>
          <p:nvPr>
            <p:ph type="sldNum" sz="quarter" idx="12"/>
          </p:nvPr>
        </p:nvSpPr>
        <p:spPr/>
        <p:txBody>
          <a:bodyPr/>
          <a:lstStyle/>
          <a:p>
            <a:fld id="{19D45C30-91B6-4D37-B3EC-98C0C4E45E7F}" type="slidenum">
              <a:rPr lang="en-US" smtClean="0"/>
              <a:t>11</a:t>
            </a:fld>
            <a:endParaRPr lang="en-US" dirty="0"/>
          </a:p>
        </p:txBody>
      </p:sp>
    </p:spTree>
    <p:extLst>
      <p:ext uri="{BB962C8B-B14F-4D97-AF65-F5344CB8AC3E}">
        <p14:creationId xmlns:p14="http://schemas.microsoft.com/office/powerpoint/2010/main" val="161735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a:xfrm>
            <a:off x="777875" y="1199185"/>
            <a:ext cx="8229600" cy="576262"/>
          </a:xfrm>
        </p:spPr>
        <p:txBody>
          <a:bodyPr/>
          <a:lstStyle/>
          <a:p>
            <a:r>
              <a:rPr lang="fr-FR" altLang="fr-FR" sz="2800" dirty="0">
                <a:latin typeface="Cambria" panose="02040503050406030204" pitchFamily="18" charset="0"/>
                <a:ea typeface="Cambria" panose="02040503050406030204" pitchFamily="18" charset="0"/>
              </a:rPr>
              <a:t>E-</a:t>
            </a:r>
            <a:r>
              <a:rPr lang="fr-FR" altLang="fr-FR" sz="2800" dirty="0" err="1">
                <a:latin typeface="Cambria" panose="02040503050406030204" pitchFamily="18" charset="0"/>
                <a:ea typeface="Cambria" panose="02040503050406030204" pitchFamily="18" charset="0"/>
              </a:rPr>
              <a:t>waste</a:t>
            </a:r>
            <a:r>
              <a:rPr lang="fr-FR" altLang="fr-FR" sz="2800" dirty="0">
                <a:latin typeface="Cambria" panose="02040503050406030204" pitchFamily="18" charset="0"/>
                <a:ea typeface="Cambria" panose="02040503050406030204" pitchFamily="18" charset="0"/>
              </a:rPr>
              <a:t> </a:t>
            </a:r>
            <a:r>
              <a:rPr lang="fr-FR" altLang="fr-FR" sz="2800" dirty="0" err="1">
                <a:latin typeface="Cambria" panose="02040503050406030204" pitchFamily="18" charset="0"/>
                <a:ea typeface="Cambria" panose="02040503050406030204" pitchFamily="18" charset="0"/>
              </a:rPr>
              <a:t>related</a:t>
            </a:r>
            <a:r>
              <a:rPr lang="fr-FR" altLang="fr-FR" sz="2800" dirty="0">
                <a:latin typeface="Cambria" panose="02040503050406030204" pitchFamily="18" charset="0"/>
                <a:ea typeface="Cambria" panose="02040503050406030204" pitchFamily="18" charset="0"/>
              </a:rPr>
              <a:t> issues</a:t>
            </a:r>
          </a:p>
        </p:txBody>
      </p:sp>
      <p:sp>
        <p:nvSpPr>
          <p:cNvPr id="8195" name="Content Placeholder 1">
            <a:extLst>
              <a:ext uri="{FF2B5EF4-FFF2-40B4-BE49-F238E27FC236}">
                <a16:creationId xmlns:a16="http://schemas.microsoft.com/office/drawing/2014/main" id="{BC06049B-774A-4E26-B35B-206EAC32F850}"/>
              </a:ext>
            </a:extLst>
          </p:cNvPr>
          <p:cNvSpPr>
            <a:spLocks noGrp="1" noChangeArrowheads="1"/>
          </p:cNvSpPr>
          <p:nvPr>
            <p:ph idx="1"/>
          </p:nvPr>
        </p:nvSpPr>
        <p:spPr>
          <a:xfrm>
            <a:off x="546100" y="1905000"/>
            <a:ext cx="5765801" cy="4548189"/>
          </a:xfrm>
        </p:spPr>
        <p:txBody>
          <a:bodyPr>
            <a:normAutofit/>
          </a:bodyPr>
          <a:lstStyle/>
          <a:p>
            <a:pPr>
              <a:defRPr/>
            </a:pPr>
            <a:r>
              <a:rPr lang="fr-FR" altLang="fr-FR" sz="1800" b="1" dirty="0" err="1"/>
              <a:t>Environmental</a:t>
            </a:r>
            <a:r>
              <a:rPr lang="fr-FR" altLang="fr-FR" sz="1800" b="1" dirty="0"/>
              <a:t> and </a:t>
            </a:r>
            <a:r>
              <a:rPr lang="fr-FR" altLang="fr-FR" sz="1800" b="1" dirty="0" err="1"/>
              <a:t>health</a:t>
            </a:r>
            <a:r>
              <a:rPr lang="fr-FR" altLang="fr-FR" sz="1800" b="1" dirty="0"/>
              <a:t> </a:t>
            </a:r>
            <a:r>
              <a:rPr lang="fr-FR" altLang="fr-FR" sz="1800" b="1" dirty="0" err="1"/>
              <a:t>risks</a:t>
            </a:r>
            <a:r>
              <a:rPr lang="fr-FR" altLang="fr-FR" sz="1800" b="1" dirty="0"/>
              <a:t>:</a:t>
            </a:r>
          </a:p>
          <a:p>
            <a:pPr algn="l">
              <a:buFontTx/>
              <a:buChar char="-"/>
              <a:defRPr/>
            </a:pPr>
            <a:r>
              <a:rPr lang="fr-FR" altLang="en-US" sz="1800" dirty="0" err="1"/>
              <a:t>Toxic</a:t>
            </a:r>
            <a:r>
              <a:rPr lang="fr-FR" altLang="en-US" sz="1800" dirty="0"/>
              <a:t> components in e-</a:t>
            </a:r>
            <a:r>
              <a:rPr lang="fr-FR" altLang="en-US" sz="1800" dirty="0" err="1"/>
              <a:t>waste</a:t>
            </a:r>
            <a:r>
              <a:rPr lang="fr-FR" altLang="en-US" sz="1800" dirty="0"/>
              <a:t>: Pb, Cd, Hg, </a:t>
            </a:r>
            <a:r>
              <a:rPr lang="fr-FR" altLang="en-US" sz="1800" dirty="0" err="1"/>
              <a:t>POPs</a:t>
            </a:r>
            <a:r>
              <a:rPr lang="fr-FR" altLang="en-US" sz="1800" dirty="0"/>
              <a:t>, </a:t>
            </a:r>
            <a:r>
              <a:rPr lang="fr-FR" altLang="en-US" sz="1800" dirty="0" err="1"/>
              <a:t>PCBs</a:t>
            </a:r>
            <a:r>
              <a:rPr lang="fr-FR" altLang="en-US" sz="1800" dirty="0"/>
              <a:t> etc.) </a:t>
            </a:r>
          </a:p>
          <a:p>
            <a:pPr>
              <a:spcAft>
                <a:spcPts val="600"/>
              </a:spcAft>
              <a:buFontTx/>
              <a:buChar char="-"/>
              <a:defRPr/>
            </a:pPr>
            <a:r>
              <a:rPr lang="fr-FR" altLang="en-US" sz="1800" dirty="0" err="1"/>
              <a:t>Chronic</a:t>
            </a:r>
            <a:r>
              <a:rPr lang="fr-FR" altLang="en-US" sz="1800" dirty="0"/>
              <a:t> and acute intoxications</a:t>
            </a:r>
          </a:p>
          <a:p>
            <a:pPr>
              <a:defRPr/>
            </a:pPr>
            <a:r>
              <a:rPr lang="fr-FR" altLang="fr-FR" sz="1800" b="1" dirty="0"/>
              <a:t>E-</a:t>
            </a:r>
            <a:r>
              <a:rPr lang="fr-FR" altLang="fr-FR" sz="1800" b="1" dirty="0" err="1"/>
              <a:t>waste</a:t>
            </a:r>
            <a:r>
              <a:rPr lang="fr-FR" altLang="fr-FR" sz="1800" b="1" dirty="0"/>
              <a:t> and </a:t>
            </a:r>
            <a:r>
              <a:rPr lang="fr-FR" altLang="fr-FR" sz="1800" b="1" dirty="0" err="1"/>
              <a:t>regulation</a:t>
            </a:r>
            <a:r>
              <a:rPr lang="fr-FR" altLang="fr-FR" sz="1800" b="1" dirty="0"/>
              <a:t>:</a:t>
            </a:r>
          </a:p>
          <a:p>
            <a:pPr>
              <a:spcAft>
                <a:spcPts val="600"/>
              </a:spcAft>
              <a:buFontTx/>
              <a:buChar char="-"/>
              <a:defRPr/>
            </a:pPr>
            <a:r>
              <a:rPr lang="fr-FR" altLang="fr-FR" sz="1800" dirty="0"/>
              <a:t>Gap </a:t>
            </a:r>
            <a:r>
              <a:rPr lang="fr-FR" altLang="fr-FR" sz="1800" dirty="0" err="1"/>
              <a:t>between</a:t>
            </a:r>
            <a:r>
              <a:rPr lang="fr-FR" altLang="fr-FR" sz="1800" dirty="0"/>
              <a:t> </a:t>
            </a:r>
            <a:r>
              <a:rPr lang="fr-FR" altLang="fr-FR" sz="1800" dirty="0" err="1"/>
              <a:t>regulation</a:t>
            </a:r>
            <a:r>
              <a:rPr lang="fr-FR" altLang="fr-FR" sz="1800" dirty="0"/>
              <a:t> and e-</a:t>
            </a:r>
            <a:r>
              <a:rPr lang="fr-FR" altLang="fr-FR" sz="1800" dirty="0" err="1"/>
              <a:t>waste</a:t>
            </a:r>
            <a:r>
              <a:rPr lang="fr-FR" altLang="fr-FR" sz="1800" dirty="0"/>
              <a:t> management due to </a:t>
            </a:r>
            <a:r>
              <a:rPr lang="fr-FR" altLang="fr-FR" sz="1800" dirty="0" err="1"/>
              <a:t>technical</a:t>
            </a:r>
            <a:r>
              <a:rPr lang="fr-FR" altLang="fr-FR" sz="1800" dirty="0"/>
              <a:t> </a:t>
            </a:r>
            <a:r>
              <a:rPr lang="fr-FR" altLang="fr-FR" sz="1800" dirty="0" err="1"/>
              <a:t>constraints</a:t>
            </a:r>
            <a:r>
              <a:rPr lang="fr-FR" altLang="fr-FR" sz="1800" dirty="0"/>
              <a:t>, </a:t>
            </a:r>
            <a:r>
              <a:rPr lang="fr-FR" altLang="fr-FR" sz="1800" dirty="0" err="1"/>
              <a:t>recycling</a:t>
            </a:r>
            <a:r>
              <a:rPr lang="fr-FR" altLang="fr-FR" sz="1800" dirty="0"/>
              <a:t> </a:t>
            </a:r>
            <a:r>
              <a:rPr lang="fr-FR" altLang="fr-FR" sz="1800" dirty="0" err="1"/>
              <a:t>cost</a:t>
            </a:r>
            <a:r>
              <a:rPr lang="fr-FR" altLang="fr-FR" sz="1800" dirty="0"/>
              <a:t>…</a:t>
            </a:r>
          </a:p>
          <a:p>
            <a:pPr>
              <a:spcAft>
                <a:spcPts val="600"/>
              </a:spcAft>
              <a:buFontTx/>
              <a:buChar char="-"/>
              <a:defRPr/>
            </a:pPr>
            <a:r>
              <a:rPr lang="fr-FR" altLang="fr-FR" sz="1800" dirty="0" err="1"/>
              <a:t>Industrial</a:t>
            </a:r>
            <a:r>
              <a:rPr lang="fr-FR" altLang="fr-FR" sz="1800" dirty="0"/>
              <a:t> e-</a:t>
            </a:r>
            <a:r>
              <a:rPr lang="fr-FR" altLang="fr-FR" sz="1800" dirty="0" err="1"/>
              <a:t>waste</a:t>
            </a:r>
            <a:r>
              <a:rPr lang="fr-FR" altLang="fr-FR" sz="1800" dirty="0"/>
              <a:t> → </a:t>
            </a:r>
            <a:r>
              <a:rPr lang="fr-FR" altLang="fr-FR" sz="1800" dirty="0" err="1"/>
              <a:t>formal</a:t>
            </a:r>
            <a:r>
              <a:rPr lang="fr-FR" altLang="fr-FR" sz="1800" dirty="0"/>
              <a:t> </a:t>
            </a:r>
            <a:r>
              <a:rPr lang="fr-FR" altLang="fr-FR" sz="1800" dirty="0" err="1"/>
              <a:t>sector</a:t>
            </a:r>
            <a:r>
              <a:rPr lang="fr-FR" altLang="fr-FR" sz="1800" dirty="0"/>
              <a:t> (</a:t>
            </a:r>
            <a:r>
              <a:rPr lang="fr-FR" altLang="fr-FR" sz="1800" dirty="0" err="1"/>
              <a:t>low</a:t>
            </a:r>
            <a:r>
              <a:rPr lang="fr-FR" altLang="fr-FR" sz="1800" dirty="0"/>
              <a:t>)</a:t>
            </a:r>
          </a:p>
          <a:p>
            <a:pPr>
              <a:spcAft>
                <a:spcPts val="600"/>
              </a:spcAft>
              <a:buFontTx/>
              <a:buChar char="-"/>
              <a:defRPr/>
            </a:pPr>
            <a:r>
              <a:rPr lang="fr-FR" altLang="fr-FR" sz="1800" dirty="0" err="1"/>
              <a:t>Household</a:t>
            </a:r>
            <a:r>
              <a:rPr lang="fr-FR" altLang="fr-FR" sz="1800" dirty="0"/>
              <a:t> e-</a:t>
            </a:r>
            <a:r>
              <a:rPr lang="fr-FR" altLang="fr-FR" sz="1800" dirty="0" err="1"/>
              <a:t>waste</a:t>
            </a:r>
            <a:r>
              <a:rPr lang="fr-FR" altLang="fr-FR" sz="1800" dirty="0"/>
              <a:t> → </a:t>
            </a:r>
            <a:r>
              <a:rPr lang="fr-FR" altLang="fr-FR" sz="1800" dirty="0" err="1"/>
              <a:t>informal</a:t>
            </a:r>
            <a:r>
              <a:rPr lang="fr-FR" altLang="fr-FR" sz="1800" dirty="0"/>
              <a:t> </a:t>
            </a:r>
            <a:r>
              <a:rPr lang="fr-FR" altLang="fr-FR" sz="1800" dirty="0" err="1"/>
              <a:t>sector</a:t>
            </a:r>
            <a:r>
              <a:rPr lang="fr-FR" altLang="fr-FR" sz="1800" dirty="0"/>
              <a:t> </a:t>
            </a:r>
          </a:p>
          <a:p>
            <a:pPr>
              <a:defRPr/>
            </a:pPr>
            <a:r>
              <a:rPr lang="fr-FR" altLang="fr-FR" sz="1800" b="1" dirty="0" err="1"/>
              <a:t>Dismantling</a:t>
            </a:r>
            <a:r>
              <a:rPr lang="fr-FR" altLang="fr-FR" sz="1800" b="1" dirty="0"/>
              <a:t> for </a:t>
            </a:r>
            <a:r>
              <a:rPr lang="fr-FR" altLang="fr-FR" sz="1800" b="1" dirty="0" err="1"/>
              <a:t>recycling</a:t>
            </a:r>
            <a:r>
              <a:rPr lang="fr-FR" altLang="fr-FR" sz="1800" b="1" dirty="0"/>
              <a:t>:</a:t>
            </a:r>
          </a:p>
          <a:p>
            <a:pPr marL="0" indent="0">
              <a:buNone/>
              <a:defRPr/>
            </a:pPr>
            <a:r>
              <a:rPr lang="fr-FR" altLang="fr-FR" sz="1800" dirty="0"/>
              <a:t>For </a:t>
            </a:r>
            <a:r>
              <a:rPr lang="fr-FR" altLang="fr-FR" sz="1800" dirty="0" err="1"/>
              <a:t>precious</a:t>
            </a:r>
            <a:r>
              <a:rPr lang="fr-FR" altLang="fr-FR" sz="1800" dirty="0"/>
              <a:t> </a:t>
            </a:r>
            <a:r>
              <a:rPr lang="fr-FR" altLang="fr-FR" sz="1800" dirty="0" err="1"/>
              <a:t>metals</a:t>
            </a:r>
            <a:r>
              <a:rPr lang="fr-FR" altLang="fr-FR" sz="1800" dirty="0"/>
              <a:t>: gold, </a:t>
            </a:r>
            <a:r>
              <a:rPr lang="fr-FR" altLang="fr-FR" sz="1800" dirty="0" err="1"/>
              <a:t>silver</a:t>
            </a:r>
            <a:r>
              <a:rPr lang="fr-FR" altLang="fr-FR" sz="1800" dirty="0"/>
              <a:t>, </a:t>
            </a:r>
            <a:r>
              <a:rPr lang="fr-FR" altLang="fr-FR" sz="1800" dirty="0" err="1"/>
              <a:t>copper</a:t>
            </a:r>
            <a:r>
              <a:rPr lang="fr-FR" altLang="fr-FR" sz="1800" dirty="0"/>
              <a:t>, nickel, aluminium, etc.</a:t>
            </a:r>
          </a:p>
        </p:txBody>
      </p:sp>
      <p:sp>
        <p:nvSpPr>
          <p:cNvPr id="8196" name="Rectangle à coins arrondis 3"/>
          <p:cNvSpPr>
            <a:spLocks noChangeArrowheads="1"/>
          </p:cNvSpPr>
          <p:nvPr/>
        </p:nvSpPr>
        <p:spPr bwMode="auto">
          <a:xfrm>
            <a:off x="7565231" y="1701800"/>
            <a:ext cx="2087563" cy="1222375"/>
          </a:xfrm>
          <a:prstGeom prst="roundRect">
            <a:avLst>
              <a:gd name="adj" fmla="val 16667"/>
            </a:avLst>
          </a:prstGeom>
          <a:solidFill>
            <a:srgbClr val="FFFFFF"/>
          </a:solidFill>
          <a:ln w="28575">
            <a:solidFill>
              <a:srgbClr val="0070C0"/>
            </a:solidFill>
            <a:round/>
            <a:headEnd/>
            <a:tailEnd/>
          </a:ln>
        </p:spPr>
        <p:txBody>
          <a:bodyPr anchor="ctr"/>
          <a:lstStyle>
            <a:lvl1pPr algn="just">
              <a:spcBef>
                <a:spcPct val="20000"/>
              </a:spcBef>
              <a:buClr>
                <a:schemeClr val="hlink"/>
              </a:buClr>
              <a:buSzPct val="150000"/>
              <a:buFont typeface="Arial" panose="020B0604020202020204" pitchFamily="34" charset="0"/>
              <a:buChar char="»"/>
              <a:defRPr sz="2800">
                <a:solidFill>
                  <a:schemeClr val="tx1"/>
                </a:solidFill>
                <a:latin typeface="Arial" panose="020B0604020202020204" pitchFamily="34" charset="0"/>
              </a:defRPr>
            </a:lvl1pPr>
            <a:lvl2pPr marL="742950" indent="-285750" algn="just">
              <a:spcBef>
                <a:spcPct val="20000"/>
              </a:spcBef>
              <a:buChar char="–"/>
              <a:defRPr sz="2800">
                <a:solidFill>
                  <a:schemeClr val="tx1"/>
                </a:solidFill>
                <a:latin typeface="Arial" panose="020B0604020202020204" pitchFamily="34" charset="0"/>
              </a:defRPr>
            </a:lvl2pPr>
            <a:lvl3pPr marL="1143000" indent="-228600" algn="just">
              <a:spcBef>
                <a:spcPct val="20000"/>
              </a:spcBef>
              <a:buChar char="•"/>
              <a:defRPr sz="2400">
                <a:solidFill>
                  <a:schemeClr val="tx1"/>
                </a:solidFill>
                <a:latin typeface="Arial" panose="020B0604020202020204" pitchFamily="34" charset="0"/>
              </a:defRPr>
            </a:lvl3pPr>
            <a:lvl4pPr marL="1600200" indent="-228600" algn="just">
              <a:spcBef>
                <a:spcPct val="20000"/>
              </a:spcBef>
              <a:buChar char="–"/>
              <a:defRPr sz="2000">
                <a:solidFill>
                  <a:schemeClr val="tx1"/>
                </a:solidFill>
                <a:latin typeface="Arial" panose="020B0604020202020204" pitchFamily="34" charset="0"/>
              </a:defRPr>
            </a:lvl4pPr>
            <a:lvl5pPr marL="2057400" indent="-228600" algn="just">
              <a:spcBef>
                <a:spcPct val="20000"/>
              </a:spcBef>
              <a:buChar char="»"/>
              <a:defRPr sz="20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fr-FR" altLang="fr-FR" sz="1600" b="1">
                <a:latin typeface="Cambria" panose="02040503050406030204" pitchFamily="18" charset="0"/>
                <a:ea typeface="Cambria" panose="02040503050406030204" pitchFamily="18" charset="0"/>
              </a:rPr>
              <a:t>42 millions tons </a:t>
            </a:r>
            <a:r>
              <a:rPr lang="fr-FR" altLang="fr-FR" sz="1600">
                <a:latin typeface="Cambria" panose="02040503050406030204" pitchFamily="18" charset="0"/>
                <a:ea typeface="Cambria" panose="02040503050406030204" pitchFamily="18" charset="0"/>
              </a:rPr>
              <a:t>e-waste worldwide in 2014</a:t>
            </a:r>
          </a:p>
        </p:txBody>
      </p:sp>
      <p:pic>
        <p:nvPicPr>
          <p:cNvPr id="8197" name="Image 3"/>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450012" y="3053728"/>
            <a:ext cx="4446587" cy="289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319" descr="logo MDM FR CMJN_bd">
            <a:extLst>
              <a:ext uri="{FF2B5EF4-FFF2-40B4-BE49-F238E27FC236}">
                <a16:creationId xmlns:a16="http://schemas.microsoft.com/office/drawing/2014/main" id="{C6B8DC35-EA5A-414D-B350-1F6AB4A7A55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0514" y="158406"/>
            <a:ext cx="1322773" cy="1222374"/>
          </a:xfrm>
          <a:prstGeom prst="rect">
            <a:avLst/>
          </a:prstGeom>
          <a:noFill/>
          <a:ln>
            <a:noFill/>
          </a:ln>
        </p:spPr>
      </p:pic>
      <p:sp>
        <p:nvSpPr>
          <p:cNvPr id="2" name="Date Placeholder 1">
            <a:extLst>
              <a:ext uri="{FF2B5EF4-FFF2-40B4-BE49-F238E27FC236}">
                <a16:creationId xmlns:a16="http://schemas.microsoft.com/office/drawing/2014/main" id="{03DA1D0F-42D7-472C-AEA0-B18E239F0FBC}"/>
              </a:ext>
            </a:extLst>
          </p:cNvPr>
          <p:cNvSpPr>
            <a:spLocks noGrp="1"/>
          </p:cNvSpPr>
          <p:nvPr>
            <p:ph type="dt" sz="half" idx="10"/>
          </p:nvPr>
        </p:nvSpPr>
        <p:spPr/>
        <p:txBody>
          <a:bodyPr/>
          <a:lstStyle/>
          <a:p>
            <a:r>
              <a:rPr lang="en-US"/>
              <a:t>12/11/2019</a:t>
            </a:r>
          </a:p>
        </p:txBody>
      </p:sp>
      <p:sp>
        <p:nvSpPr>
          <p:cNvPr id="3" name="Footer Placeholder 2">
            <a:extLst>
              <a:ext uri="{FF2B5EF4-FFF2-40B4-BE49-F238E27FC236}">
                <a16:creationId xmlns:a16="http://schemas.microsoft.com/office/drawing/2014/main" id="{C6FABECC-A96E-4C01-817C-B572504867E4}"/>
              </a:ext>
            </a:extLst>
          </p:cNvPr>
          <p:cNvSpPr>
            <a:spLocks noGrp="1"/>
          </p:cNvSpPr>
          <p:nvPr>
            <p:ph type="ftr" sz="quarter" idx="11"/>
          </p:nvPr>
        </p:nvSpPr>
        <p:spPr/>
        <p:txBody>
          <a:bodyPr/>
          <a:lstStyle/>
          <a:p>
            <a:r>
              <a:rPr lang="en-US"/>
              <a:t>Mitigation of health and environmental risks related to e-waste dismantling in Metro Manila - Dr. Guillaume Fauvel</a:t>
            </a:r>
            <a:endParaRPr lang="en-US" dirty="0"/>
          </a:p>
        </p:txBody>
      </p:sp>
      <p:sp>
        <p:nvSpPr>
          <p:cNvPr id="4" name="Slide Number Placeholder 3">
            <a:extLst>
              <a:ext uri="{FF2B5EF4-FFF2-40B4-BE49-F238E27FC236}">
                <a16:creationId xmlns:a16="http://schemas.microsoft.com/office/drawing/2014/main" id="{DC45B208-2026-4AAA-8F55-DF7A39D0C3F2}"/>
              </a:ext>
            </a:extLst>
          </p:cNvPr>
          <p:cNvSpPr>
            <a:spLocks noGrp="1"/>
          </p:cNvSpPr>
          <p:nvPr>
            <p:ph type="sldNum" sz="quarter" idx="12"/>
          </p:nvPr>
        </p:nvSpPr>
        <p:spPr/>
        <p:txBody>
          <a:bodyPr/>
          <a:lstStyle/>
          <a:p>
            <a:fld id="{19D45C30-91B6-4D37-B3EC-98C0C4E45E7F}" type="slidenum">
              <a:rPr lang="en-US" smtClean="0"/>
              <a:t>2</a:t>
            </a:fld>
            <a:endParaRPr lang="en-US" dirty="0"/>
          </a:p>
        </p:txBody>
      </p:sp>
    </p:spTree>
    <p:extLst>
      <p:ext uri="{BB962C8B-B14F-4D97-AF65-F5344CB8AC3E}">
        <p14:creationId xmlns:p14="http://schemas.microsoft.com/office/powerpoint/2010/main" val="940502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a:xfrm>
            <a:off x="854075" y="1324940"/>
            <a:ext cx="8229600" cy="576262"/>
          </a:xfrm>
        </p:spPr>
        <p:txBody>
          <a:bodyPr/>
          <a:lstStyle/>
          <a:p>
            <a:r>
              <a:rPr lang="fr-FR" altLang="fr-FR" sz="2800" dirty="0" err="1">
                <a:latin typeface="Cambria" panose="02040503050406030204" pitchFamily="18" charset="0"/>
                <a:ea typeface="Cambria" panose="02040503050406030204" pitchFamily="18" charset="0"/>
              </a:rPr>
              <a:t>Risks</a:t>
            </a:r>
            <a:r>
              <a:rPr lang="fr-FR" altLang="fr-FR" sz="2800" dirty="0">
                <a:latin typeface="Cambria" panose="02040503050406030204" pitchFamily="18" charset="0"/>
                <a:ea typeface="Cambria" panose="02040503050406030204" pitchFamily="18" charset="0"/>
              </a:rPr>
              <a:t> for </a:t>
            </a:r>
            <a:r>
              <a:rPr lang="fr-FR" altLang="fr-FR" sz="2800" dirty="0" err="1">
                <a:latin typeface="Cambria" panose="02040503050406030204" pitchFamily="18" charset="0"/>
                <a:ea typeface="Cambria" panose="02040503050406030204" pitchFamily="18" charset="0"/>
              </a:rPr>
              <a:t>informal</a:t>
            </a:r>
            <a:r>
              <a:rPr lang="fr-FR" altLang="fr-FR" sz="2800" dirty="0">
                <a:latin typeface="Cambria" panose="02040503050406030204" pitchFamily="18" charset="0"/>
                <a:ea typeface="Cambria" panose="02040503050406030204" pitchFamily="18" charset="0"/>
              </a:rPr>
              <a:t> e-</a:t>
            </a:r>
            <a:r>
              <a:rPr lang="fr-FR" altLang="fr-FR" sz="2800" dirty="0" err="1">
                <a:latin typeface="Cambria" panose="02040503050406030204" pitchFamily="18" charset="0"/>
                <a:ea typeface="Cambria" panose="02040503050406030204" pitchFamily="18" charset="0"/>
              </a:rPr>
              <a:t>waste</a:t>
            </a:r>
            <a:r>
              <a:rPr lang="fr-FR" altLang="fr-FR" sz="2800" dirty="0">
                <a:latin typeface="Cambria" panose="02040503050406030204" pitchFamily="18" charset="0"/>
                <a:ea typeface="Cambria" panose="02040503050406030204" pitchFamily="18" charset="0"/>
              </a:rPr>
              <a:t> </a:t>
            </a:r>
            <a:r>
              <a:rPr lang="fr-FR" altLang="fr-FR" sz="2800" dirty="0" err="1">
                <a:latin typeface="Cambria" panose="02040503050406030204" pitchFamily="18" charset="0"/>
                <a:ea typeface="Cambria" panose="02040503050406030204" pitchFamily="18" charset="0"/>
              </a:rPr>
              <a:t>dismantlers</a:t>
            </a:r>
            <a:endParaRPr lang="fr-FR" altLang="fr-FR" sz="2800" dirty="0">
              <a:latin typeface="Cambria" panose="02040503050406030204" pitchFamily="18" charset="0"/>
              <a:ea typeface="Cambria" panose="02040503050406030204" pitchFamily="18" charset="0"/>
            </a:endParaRPr>
          </a:p>
        </p:txBody>
      </p:sp>
      <p:sp>
        <p:nvSpPr>
          <p:cNvPr id="10243" name="Content Placeholder 1"/>
          <p:cNvSpPr>
            <a:spLocks noGrp="1" noChangeArrowheads="1"/>
          </p:cNvSpPr>
          <p:nvPr>
            <p:ph idx="1"/>
          </p:nvPr>
        </p:nvSpPr>
        <p:spPr>
          <a:xfrm>
            <a:off x="596900" y="2108200"/>
            <a:ext cx="6867525" cy="4129089"/>
          </a:xfrm>
        </p:spPr>
        <p:txBody>
          <a:bodyPr>
            <a:noAutofit/>
          </a:bodyPr>
          <a:lstStyle/>
          <a:p>
            <a:r>
              <a:rPr lang="fr-FR" altLang="en-US" sz="1800" b="1" dirty="0" err="1">
                <a:cs typeface="Arial" panose="020B0604020202020204" pitchFamily="34" charset="0"/>
              </a:rPr>
              <a:t>Risks</a:t>
            </a:r>
            <a:r>
              <a:rPr lang="fr-FR" altLang="en-US" sz="1800" b="1" dirty="0">
                <a:cs typeface="Arial" panose="020B0604020202020204" pitchFamily="34" charset="0"/>
              </a:rPr>
              <a:t> </a:t>
            </a:r>
            <a:r>
              <a:rPr lang="fr-FR" altLang="en-US" sz="1800" b="1" dirty="0" err="1">
                <a:cs typeface="Arial" panose="020B0604020202020204" pitchFamily="34" charset="0"/>
              </a:rPr>
              <a:t>related</a:t>
            </a:r>
            <a:r>
              <a:rPr lang="fr-FR" altLang="en-US" sz="1800" b="1" dirty="0">
                <a:cs typeface="Arial" panose="020B0604020202020204" pitchFamily="34" charset="0"/>
              </a:rPr>
              <a:t> </a:t>
            </a:r>
            <a:r>
              <a:rPr lang="fr-FR" altLang="en-US" sz="1800" b="1" dirty="0" err="1">
                <a:cs typeface="Arial" panose="020B0604020202020204" pitchFamily="34" charset="0"/>
              </a:rPr>
              <a:t>with</a:t>
            </a:r>
            <a:r>
              <a:rPr lang="fr-FR" altLang="en-US" sz="1800" b="1" dirty="0">
                <a:cs typeface="Arial" panose="020B0604020202020204" pitchFamily="34" charset="0"/>
              </a:rPr>
              <a:t> practices: </a:t>
            </a:r>
          </a:p>
          <a:p>
            <a:pPr lvl="1"/>
            <a:r>
              <a:rPr lang="fr-FR" altLang="en-US" sz="1800" dirty="0">
                <a:cs typeface="Arial" panose="020B0604020202020204" pitchFamily="34" charset="0"/>
              </a:rPr>
              <a:t>CRT </a:t>
            </a:r>
            <a:r>
              <a:rPr lang="fr-FR" altLang="en-US" sz="1800" dirty="0" err="1">
                <a:cs typeface="Arial" panose="020B0604020202020204" pitchFamily="34" charset="0"/>
              </a:rPr>
              <a:t>treatment</a:t>
            </a:r>
            <a:r>
              <a:rPr lang="fr-FR" altLang="en-US" sz="1800" dirty="0">
                <a:cs typeface="Arial" panose="020B0604020202020204" pitchFamily="34" charset="0"/>
              </a:rPr>
              <a:t> and </a:t>
            </a:r>
            <a:r>
              <a:rPr lang="fr-FR" altLang="en-US" sz="1800" dirty="0" err="1">
                <a:cs typeface="Arial" panose="020B0604020202020204" pitchFamily="34" charset="0"/>
              </a:rPr>
              <a:t>crushing</a:t>
            </a:r>
            <a:endParaRPr lang="fr-FR" altLang="en-US" sz="1800" dirty="0">
              <a:cs typeface="Arial" panose="020B0604020202020204" pitchFamily="34" charset="0"/>
            </a:endParaRPr>
          </a:p>
          <a:p>
            <a:pPr lvl="1"/>
            <a:r>
              <a:rPr lang="fr-FR" altLang="en-US" sz="1800" dirty="0" err="1">
                <a:cs typeface="Arial" panose="020B0604020202020204" pitchFamily="34" charset="0"/>
              </a:rPr>
              <a:t>Cable</a:t>
            </a:r>
            <a:r>
              <a:rPr lang="fr-FR" altLang="en-US" sz="1800" dirty="0">
                <a:cs typeface="Arial" panose="020B0604020202020204" pitchFamily="34" charset="0"/>
              </a:rPr>
              <a:t> </a:t>
            </a:r>
            <a:r>
              <a:rPr lang="fr-FR" altLang="en-US" sz="1800" dirty="0" err="1">
                <a:cs typeface="Arial" panose="020B0604020202020204" pitchFamily="34" charset="0"/>
              </a:rPr>
              <a:t>burning</a:t>
            </a:r>
            <a:r>
              <a:rPr lang="fr-FR" altLang="en-US" sz="1800" dirty="0">
                <a:cs typeface="Arial" panose="020B0604020202020204" pitchFamily="34" charset="0"/>
              </a:rPr>
              <a:t>, </a:t>
            </a:r>
          </a:p>
          <a:p>
            <a:pPr lvl="1"/>
            <a:r>
              <a:rPr lang="fr-FR" altLang="en-US" sz="1800" dirty="0" err="1">
                <a:cs typeface="Arial" panose="020B0604020202020204" pitchFamily="34" charset="0"/>
              </a:rPr>
              <a:t>Children</a:t>
            </a:r>
            <a:r>
              <a:rPr lang="fr-FR" altLang="en-US" sz="1800" dirty="0">
                <a:cs typeface="Arial" panose="020B0604020202020204" pitchFamily="34" charset="0"/>
              </a:rPr>
              <a:t> in </a:t>
            </a:r>
            <a:r>
              <a:rPr lang="fr-FR" altLang="en-US" sz="1800" dirty="0" err="1">
                <a:cs typeface="Arial" panose="020B0604020202020204" pitchFamily="34" charset="0"/>
              </a:rPr>
              <a:t>work</a:t>
            </a:r>
            <a:r>
              <a:rPr lang="fr-FR" altLang="en-US" sz="1800" dirty="0">
                <a:cs typeface="Arial" panose="020B0604020202020204" pitchFamily="34" charset="0"/>
              </a:rPr>
              <a:t> places,</a:t>
            </a:r>
          </a:p>
          <a:p>
            <a:pPr lvl="1"/>
            <a:r>
              <a:rPr lang="fr-FR" altLang="en-US" sz="1800" dirty="0" err="1">
                <a:cs typeface="Arial" panose="020B0604020202020204" pitchFamily="34" charset="0"/>
              </a:rPr>
              <a:t>Hydgiene</a:t>
            </a:r>
            <a:r>
              <a:rPr lang="fr-FR" altLang="en-US" sz="1800" dirty="0">
                <a:cs typeface="Arial" panose="020B0604020202020204" pitchFamily="34" charset="0"/>
              </a:rPr>
              <a:t> and </a:t>
            </a:r>
            <a:r>
              <a:rPr lang="fr-FR" altLang="en-US" sz="1800" dirty="0" err="1">
                <a:cs typeface="Arial" panose="020B0604020202020204" pitchFamily="34" charset="0"/>
              </a:rPr>
              <a:t>security</a:t>
            </a:r>
            <a:endParaRPr lang="fr-FR" altLang="en-US" sz="1800" dirty="0">
              <a:cs typeface="Arial" panose="020B0604020202020204" pitchFamily="34" charset="0"/>
            </a:endParaRPr>
          </a:p>
          <a:p>
            <a:r>
              <a:rPr lang="fr-FR" altLang="en-US" sz="1800" b="1" dirty="0">
                <a:cs typeface="Arial" panose="020B0604020202020204" pitchFamily="34" charset="0"/>
              </a:rPr>
              <a:t>Perception </a:t>
            </a:r>
            <a:r>
              <a:rPr lang="fr-FR" altLang="en-US" sz="1800" b="1" dirty="0" err="1">
                <a:cs typeface="Arial" panose="020B0604020202020204" pitchFamily="34" charset="0"/>
              </a:rPr>
              <a:t>among</a:t>
            </a:r>
            <a:r>
              <a:rPr lang="fr-FR" altLang="en-US" sz="1800" b="1" dirty="0">
                <a:cs typeface="Arial" panose="020B0604020202020204" pitchFamily="34" charset="0"/>
              </a:rPr>
              <a:t> e-</a:t>
            </a:r>
            <a:r>
              <a:rPr lang="fr-FR" altLang="en-US" sz="1800" b="1" dirty="0" err="1">
                <a:cs typeface="Arial" panose="020B0604020202020204" pitchFamily="34" charset="0"/>
              </a:rPr>
              <a:t>waste</a:t>
            </a:r>
            <a:r>
              <a:rPr lang="fr-FR" altLang="en-US" sz="1800" b="1" dirty="0">
                <a:cs typeface="Arial" panose="020B0604020202020204" pitchFamily="34" charset="0"/>
              </a:rPr>
              <a:t> </a:t>
            </a:r>
            <a:r>
              <a:rPr lang="fr-FR" altLang="en-US" sz="1800" b="1" dirty="0" err="1">
                <a:cs typeface="Arial" panose="020B0604020202020204" pitchFamily="34" charset="0"/>
              </a:rPr>
              <a:t>dismantlers</a:t>
            </a:r>
            <a:r>
              <a:rPr lang="fr-FR" altLang="en-US" sz="1800" b="1" dirty="0">
                <a:cs typeface="Arial" panose="020B0604020202020204" pitchFamily="34" charset="0"/>
              </a:rPr>
              <a:t>: </a:t>
            </a:r>
          </a:p>
          <a:p>
            <a:pPr lvl="1"/>
            <a:r>
              <a:rPr lang="fr-FR" altLang="en-US" sz="1800" dirty="0">
                <a:cs typeface="Arial" panose="020B0604020202020204" pitchFamily="34" charset="0"/>
              </a:rPr>
              <a:t>« Do </a:t>
            </a:r>
            <a:r>
              <a:rPr lang="fr-FR" altLang="en-US" sz="1800" dirty="0" err="1">
                <a:cs typeface="Arial" panose="020B0604020202020204" pitchFamily="34" charset="0"/>
              </a:rPr>
              <a:t>you</a:t>
            </a:r>
            <a:r>
              <a:rPr lang="fr-FR" altLang="en-US" sz="1800" dirty="0">
                <a:cs typeface="Arial" panose="020B0604020202020204" pitchFamily="34" charset="0"/>
              </a:rPr>
              <a:t> </a:t>
            </a:r>
            <a:r>
              <a:rPr lang="fr-FR" altLang="en-US" sz="1800" dirty="0" err="1">
                <a:cs typeface="Arial" panose="020B0604020202020204" pitchFamily="34" charset="0"/>
              </a:rPr>
              <a:t>think</a:t>
            </a:r>
            <a:r>
              <a:rPr lang="fr-FR" altLang="en-US" sz="1800" dirty="0">
                <a:cs typeface="Arial" panose="020B0604020202020204" pitchFamily="34" charset="0"/>
              </a:rPr>
              <a:t> e-</a:t>
            </a:r>
            <a:r>
              <a:rPr lang="fr-FR" altLang="en-US" sz="1800" dirty="0" err="1">
                <a:cs typeface="Arial" panose="020B0604020202020204" pitchFamily="34" charset="0"/>
              </a:rPr>
              <a:t>waste</a:t>
            </a:r>
            <a:r>
              <a:rPr lang="fr-FR" altLang="en-US" sz="1800" dirty="0">
                <a:cs typeface="Arial" panose="020B0604020202020204" pitchFamily="34" charset="0"/>
              </a:rPr>
              <a:t> </a:t>
            </a:r>
            <a:r>
              <a:rPr lang="fr-FR" altLang="en-US" sz="1800" dirty="0" err="1">
                <a:cs typeface="Arial" panose="020B0604020202020204" pitchFamily="34" charset="0"/>
              </a:rPr>
              <a:t>recycling</a:t>
            </a:r>
            <a:r>
              <a:rPr lang="fr-FR" altLang="en-US" sz="1800" dirty="0">
                <a:cs typeface="Arial" panose="020B0604020202020204" pitchFamily="34" charset="0"/>
              </a:rPr>
              <a:t> </a:t>
            </a:r>
            <a:r>
              <a:rPr lang="fr-FR" altLang="en-US" sz="1800" dirty="0" err="1">
                <a:cs typeface="Arial" panose="020B0604020202020204" pitchFamily="34" charset="0"/>
              </a:rPr>
              <a:t>can</a:t>
            </a:r>
            <a:r>
              <a:rPr lang="fr-FR" altLang="en-US" sz="1800" dirty="0">
                <a:cs typeface="Arial" panose="020B0604020202020204" pitchFamily="34" charset="0"/>
              </a:rPr>
              <a:t> </a:t>
            </a:r>
            <a:r>
              <a:rPr lang="fr-FR" altLang="en-US" sz="1800" dirty="0" err="1">
                <a:cs typeface="Arial" panose="020B0604020202020204" pitchFamily="34" charset="0"/>
              </a:rPr>
              <a:t>adversely</a:t>
            </a:r>
            <a:r>
              <a:rPr lang="fr-FR" altLang="en-US" sz="1800" dirty="0">
                <a:cs typeface="Arial" panose="020B0604020202020204" pitchFamily="34" charset="0"/>
              </a:rPr>
              <a:t> affect </a:t>
            </a:r>
            <a:r>
              <a:rPr lang="fr-FR" altLang="en-US" sz="1800" dirty="0" err="1">
                <a:cs typeface="Arial" panose="020B0604020202020204" pitchFamily="34" charset="0"/>
              </a:rPr>
              <a:t>your</a:t>
            </a:r>
            <a:r>
              <a:rPr lang="fr-FR" altLang="en-US" sz="1800" dirty="0">
                <a:cs typeface="Arial" panose="020B0604020202020204" pitchFamily="34" charset="0"/>
              </a:rPr>
              <a:t> </a:t>
            </a:r>
            <a:r>
              <a:rPr lang="fr-FR" altLang="en-US" sz="1800" dirty="0" err="1">
                <a:cs typeface="Arial" panose="020B0604020202020204" pitchFamily="34" charset="0"/>
              </a:rPr>
              <a:t>health</a:t>
            </a:r>
            <a:r>
              <a:rPr lang="fr-FR" altLang="en-US" sz="1800" dirty="0">
                <a:cs typeface="Arial" panose="020B0604020202020204" pitchFamily="34" charset="0"/>
              </a:rPr>
              <a:t>? » : No or minor </a:t>
            </a:r>
            <a:r>
              <a:rPr lang="fr-FR" altLang="en-US" sz="1800" dirty="0" err="1">
                <a:cs typeface="Arial" panose="020B0604020202020204" pitchFamily="34" charset="0"/>
              </a:rPr>
              <a:t>effect</a:t>
            </a:r>
            <a:r>
              <a:rPr lang="fr-FR" altLang="en-US" sz="1800" dirty="0">
                <a:cs typeface="Arial" panose="020B0604020202020204" pitchFamily="34" charset="0"/>
              </a:rPr>
              <a:t> = 80%</a:t>
            </a:r>
            <a:endParaRPr lang="fr-FR" altLang="en-US" sz="1800" dirty="0"/>
          </a:p>
          <a:p>
            <a:pPr lvl="1"/>
            <a:r>
              <a:rPr lang="fr-FR" altLang="en-US" sz="1800" dirty="0">
                <a:cs typeface="Arial" panose="020B0604020202020204" pitchFamily="34" charset="0"/>
              </a:rPr>
              <a:t>« </a:t>
            </a:r>
            <a:r>
              <a:rPr lang="fr-FR" altLang="en-US" sz="1800" dirty="0" err="1">
                <a:cs typeface="Arial" panose="020B0604020202020204" pitchFamily="34" charset="0"/>
              </a:rPr>
              <a:t>Which</a:t>
            </a:r>
            <a:r>
              <a:rPr lang="fr-FR" altLang="en-US" sz="1800" dirty="0">
                <a:cs typeface="Arial" panose="020B0604020202020204" pitchFamily="34" charset="0"/>
              </a:rPr>
              <a:t> </a:t>
            </a:r>
            <a:r>
              <a:rPr lang="fr-FR" altLang="en-US" sz="1800" dirty="0" err="1">
                <a:cs typeface="Arial" panose="020B0604020202020204" pitchFamily="34" charset="0"/>
              </a:rPr>
              <a:t>recycling</a:t>
            </a:r>
            <a:r>
              <a:rPr lang="fr-FR" altLang="en-US" sz="1800" dirty="0">
                <a:cs typeface="Arial" panose="020B0604020202020204" pitchFamily="34" charset="0"/>
              </a:rPr>
              <a:t> </a:t>
            </a:r>
            <a:r>
              <a:rPr lang="fr-FR" altLang="en-US" sz="1800" dirty="0" err="1">
                <a:cs typeface="Arial" panose="020B0604020202020204" pitchFamily="34" charset="0"/>
              </a:rPr>
              <a:t>activities</a:t>
            </a:r>
            <a:r>
              <a:rPr lang="fr-FR" altLang="en-US" sz="1800" dirty="0">
                <a:cs typeface="Arial" panose="020B0604020202020204" pitchFamily="34" charset="0"/>
              </a:rPr>
              <a:t> </a:t>
            </a:r>
            <a:r>
              <a:rPr lang="fr-FR" altLang="en-US" sz="1800" dirty="0" err="1">
                <a:cs typeface="Arial" panose="020B0604020202020204" pitchFamily="34" charset="0"/>
              </a:rPr>
              <a:t>adversly</a:t>
            </a:r>
            <a:r>
              <a:rPr lang="fr-FR" altLang="en-US" sz="1800" dirty="0">
                <a:cs typeface="Arial" panose="020B0604020202020204" pitchFamily="34" charset="0"/>
              </a:rPr>
              <a:t> affect </a:t>
            </a:r>
            <a:r>
              <a:rPr lang="fr-FR" altLang="en-US" sz="1800" dirty="0" err="1">
                <a:cs typeface="Arial" panose="020B0604020202020204" pitchFamily="34" charset="0"/>
              </a:rPr>
              <a:t>your</a:t>
            </a:r>
            <a:r>
              <a:rPr lang="fr-FR" altLang="en-US" sz="1800" dirty="0">
                <a:cs typeface="Arial" panose="020B0604020202020204" pitchFamily="34" charset="0"/>
              </a:rPr>
              <a:t> </a:t>
            </a:r>
            <a:r>
              <a:rPr lang="fr-FR" altLang="en-US" sz="1800" dirty="0" err="1">
                <a:cs typeface="Arial" panose="020B0604020202020204" pitchFamily="34" charset="0"/>
              </a:rPr>
              <a:t>health</a:t>
            </a:r>
            <a:r>
              <a:rPr lang="fr-FR" altLang="en-US" sz="1800" dirty="0">
                <a:cs typeface="Arial" panose="020B0604020202020204" pitchFamily="34" charset="0"/>
              </a:rPr>
              <a:t>? » </a:t>
            </a:r>
          </a:p>
          <a:p>
            <a:pPr lvl="1" eaLnBrk="1" hangingPunct="1">
              <a:buFont typeface="Wingdings" panose="05000000000000000000" pitchFamily="2" charset="2"/>
              <a:buChar char="§"/>
            </a:pPr>
            <a:r>
              <a:rPr lang="fr-FR" altLang="en-US" sz="1800" dirty="0">
                <a:cs typeface="Arial" panose="020B0604020202020204" pitchFamily="34" charset="0"/>
              </a:rPr>
              <a:t>Burning (51%)</a:t>
            </a:r>
          </a:p>
          <a:p>
            <a:pPr lvl="1" eaLnBrk="1" hangingPunct="1">
              <a:buFont typeface="Wingdings" panose="05000000000000000000" pitchFamily="2" charset="2"/>
              <a:buChar char="§"/>
            </a:pPr>
            <a:r>
              <a:rPr lang="fr-FR" altLang="en-US" sz="1800" dirty="0" err="1">
                <a:cs typeface="Arial" panose="020B0604020202020204" pitchFamily="34" charset="0"/>
              </a:rPr>
              <a:t>Crushing</a:t>
            </a:r>
            <a:r>
              <a:rPr lang="fr-FR" altLang="en-US" sz="1800" dirty="0">
                <a:cs typeface="Arial" panose="020B0604020202020204" pitchFamily="34" charset="0"/>
              </a:rPr>
              <a:t> (16%)</a:t>
            </a:r>
          </a:p>
          <a:p>
            <a:pPr lvl="1" eaLnBrk="1" hangingPunct="1">
              <a:buFont typeface="Wingdings" panose="05000000000000000000" pitchFamily="2" charset="2"/>
              <a:buChar char="§"/>
            </a:pPr>
            <a:r>
              <a:rPr lang="fr-FR" altLang="en-US" sz="1800" dirty="0" err="1">
                <a:cs typeface="Arial" panose="020B0604020202020204" pitchFamily="34" charset="0"/>
              </a:rPr>
              <a:t>Dismantling</a:t>
            </a:r>
            <a:r>
              <a:rPr lang="fr-FR" altLang="en-US" sz="1800" dirty="0">
                <a:cs typeface="Arial" panose="020B0604020202020204" pitchFamily="34" charset="0"/>
              </a:rPr>
              <a:t> (12%)</a:t>
            </a:r>
          </a:p>
          <a:p>
            <a:pPr lvl="1" eaLnBrk="1" hangingPunct="1">
              <a:buFont typeface="Wingdings" panose="05000000000000000000" pitchFamily="2" charset="2"/>
              <a:buChar char="§"/>
            </a:pPr>
            <a:r>
              <a:rPr lang="fr-FR" altLang="en-US" sz="1800" dirty="0">
                <a:cs typeface="Arial" panose="020B0604020202020204" pitchFamily="34" charset="0"/>
              </a:rPr>
              <a:t>Collection (12%)</a:t>
            </a:r>
          </a:p>
          <a:p>
            <a:r>
              <a:rPr lang="fr-FR" altLang="en-US" sz="1800" b="1" dirty="0">
                <a:cs typeface="Arial" panose="020B0604020202020204" pitchFamily="34" charset="0"/>
              </a:rPr>
              <a:t>No use of protection </a:t>
            </a:r>
            <a:r>
              <a:rPr lang="fr-FR" altLang="en-US" sz="1800" b="1" dirty="0" err="1">
                <a:cs typeface="Arial" panose="020B0604020202020204" pitchFamily="34" charset="0"/>
              </a:rPr>
              <a:t>equipment</a:t>
            </a:r>
            <a:r>
              <a:rPr lang="fr-FR" altLang="en-US" sz="1800" dirty="0">
                <a:cs typeface="Arial" panose="020B0604020202020204" pitchFamily="34" charset="0"/>
              </a:rPr>
              <a:t> (</a:t>
            </a:r>
            <a:r>
              <a:rPr lang="fr-FR" altLang="en-US" sz="1800" dirty="0" err="1">
                <a:cs typeface="Arial" panose="020B0604020202020204" pitchFamily="34" charset="0"/>
              </a:rPr>
              <a:t>mask</a:t>
            </a:r>
            <a:r>
              <a:rPr lang="fr-FR" altLang="en-US" sz="1800" dirty="0">
                <a:cs typeface="Arial" panose="020B0604020202020204" pitchFamily="34" charset="0"/>
              </a:rPr>
              <a:t> and </a:t>
            </a:r>
            <a:r>
              <a:rPr lang="fr-FR" altLang="en-US" sz="1800" dirty="0" err="1">
                <a:cs typeface="Arial" panose="020B0604020202020204" pitchFamily="34" charset="0"/>
              </a:rPr>
              <a:t>gloves</a:t>
            </a:r>
            <a:r>
              <a:rPr lang="fr-FR" altLang="en-US" sz="1800" dirty="0">
                <a:cs typeface="Arial" panose="020B0604020202020204" pitchFamily="34" charset="0"/>
              </a:rPr>
              <a:t>): 94%</a:t>
            </a:r>
          </a:p>
        </p:txBody>
      </p:sp>
      <p:pic>
        <p:nvPicPr>
          <p:cNvPr id="6" name="Image 5" descr="010 (Copier) (Copier).JPG">
            <a:extLst>
              <a:ext uri="{FF2B5EF4-FFF2-40B4-BE49-F238E27FC236}">
                <a16:creationId xmlns:a16="http://schemas.microsoft.com/office/drawing/2014/main" id="{91194FD5-06AF-49FB-8E83-4A42F2432932}"/>
              </a:ext>
            </a:extLst>
          </p:cNvPr>
          <p:cNvPicPr>
            <a:picLocks noChangeAspect="1"/>
          </p:cNvPicPr>
          <p:nvPr/>
        </p:nvPicPr>
        <p:blipFill>
          <a:blip r:embed="rId3" cstate="print"/>
          <a:stretch>
            <a:fillRect/>
          </a:stretch>
        </p:blipFill>
        <p:spPr>
          <a:xfrm>
            <a:off x="7536423" y="1901203"/>
            <a:ext cx="2910863" cy="2175870"/>
          </a:xfrm>
          <a:prstGeom prst="roundRect">
            <a:avLst>
              <a:gd name="adj" fmla="val 5784"/>
            </a:avLst>
          </a:prstGeom>
        </p:spPr>
      </p:pic>
      <p:pic>
        <p:nvPicPr>
          <p:cNvPr id="7" name="Image 6" descr="035 (Copier) (Copier).JPG">
            <a:extLst>
              <a:ext uri="{FF2B5EF4-FFF2-40B4-BE49-F238E27FC236}">
                <a16:creationId xmlns:a16="http://schemas.microsoft.com/office/drawing/2014/main" id="{474D40C3-A60E-421C-86DA-4F98878EC861}"/>
              </a:ext>
            </a:extLst>
          </p:cNvPr>
          <p:cNvPicPr>
            <a:picLocks noChangeAspect="1"/>
          </p:cNvPicPr>
          <p:nvPr/>
        </p:nvPicPr>
        <p:blipFill>
          <a:blip r:embed="rId4" cstate="print"/>
          <a:stretch>
            <a:fillRect/>
          </a:stretch>
        </p:blipFill>
        <p:spPr>
          <a:xfrm>
            <a:off x="7536422" y="4205458"/>
            <a:ext cx="2910864" cy="2175871"/>
          </a:xfrm>
          <a:prstGeom prst="roundRect">
            <a:avLst>
              <a:gd name="adj" fmla="val 4685"/>
            </a:avLst>
          </a:prstGeom>
        </p:spPr>
      </p:pic>
      <p:pic>
        <p:nvPicPr>
          <p:cNvPr id="8" name="Image 319" descr="logo MDM FR CMJN_bd">
            <a:extLst>
              <a:ext uri="{FF2B5EF4-FFF2-40B4-BE49-F238E27FC236}">
                <a16:creationId xmlns:a16="http://schemas.microsoft.com/office/drawing/2014/main" id="{FB804AC9-D743-4685-831E-880EAC650E4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0514" y="158406"/>
            <a:ext cx="1322773" cy="1222374"/>
          </a:xfrm>
          <a:prstGeom prst="rect">
            <a:avLst/>
          </a:prstGeom>
          <a:noFill/>
          <a:ln>
            <a:noFill/>
          </a:ln>
        </p:spPr>
      </p:pic>
      <p:sp>
        <p:nvSpPr>
          <p:cNvPr id="2" name="Date Placeholder 1">
            <a:extLst>
              <a:ext uri="{FF2B5EF4-FFF2-40B4-BE49-F238E27FC236}">
                <a16:creationId xmlns:a16="http://schemas.microsoft.com/office/drawing/2014/main" id="{08011687-377A-4D30-98F7-7A2CA5D60810}"/>
              </a:ext>
            </a:extLst>
          </p:cNvPr>
          <p:cNvSpPr>
            <a:spLocks noGrp="1"/>
          </p:cNvSpPr>
          <p:nvPr>
            <p:ph type="dt" sz="half" idx="10"/>
          </p:nvPr>
        </p:nvSpPr>
        <p:spPr>
          <a:xfrm>
            <a:off x="838200" y="6469084"/>
            <a:ext cx="1197334" cy="365125"/>
          </a:xfrm>
        </p:spPr>
        <p:txBody>
          <a:bodyPr/>
          <a:lstStyle/>
          <a:p>
            <a:r>
              <a:rPr lang="en-US"/>
              <a:t>12/11/2019</a:t>
            </a:r>
          </a:p>
        </p:txBody>
      </p:sp>
      <p:sp>
        <p:nvSpPr>
          <p:cNvPr id="3" name="Footer Placeholder 2">
            <a:extLst>
              <a:ext uri="{FF2B5EF4-FFF2-40B4-BE49-F238E27FC236}">
                <a16:creationId xmlns:a16="http://schemas.microsoft.com/office/drawing/2014/main" id="{FE3FA83C-A336-4CFD-ADEC-04909E39D165}"/>
              </a:ext>
            </a:extLst>
          </p:cNvPr>
          <p:cNvSpPr>
            <a:spLocks noGrp="1"/>
          </p:cNvSpPr>
          <p:nvPr>
            <p:ph type="ftr" sz="quarter" idx="11"/>
          </p:nvPr>
        </p:nvSpPr>
        <p:spPr>
          <a:xfrm>
            <a:off x="2165405" y="6469084"/>
            <a:ext cx="7861190" cy="365125"/>
          </a:xfrm>
        </p:spPr>
        <p:txBody>
          <a:bodyPr/>
          <a:lstStyle/>
          <a:p>
            <a:r>
              <a:rPr lang="en-US"/>
              <a:t>Mitigation of health and environmental risks related to e-waste dismantling in Metro Manila - Dr. Guillaume Fauvel</a:t>
            </a:r>
            <a:endParaRPr lang="en-US" dirty="0"/>
          </a:p>
        </p:txBody>
      </p:sp>
      <p:sp>
        <p:nvSpPr>
          <p:cNvPr id="4" name="Slide Number Placeholder 3">
            <a:extLst>
              <a:ext uri="{FF2B5EF4-FFF2-40B4-BE49-F238E27FC236}">
                <a16:creationId xmlns:a16="http://schemas.microsoft.com/office/drawing/2014/main" id="{FB7F7180-9CB1-40F1-B457-7055DB9D283C}"/>
              </a:ext>
            </a:extLst>
          </p:cNvPr>
          <p:cNvSpPr>
            <a:spLocks noGrp="1"/>
          </p:cNvSpPr>
          <p:nvPr>
            <p:ph type="sldNum" sz="quarter" idx="12"/>
          </p:nvPr>
        </p:nvSpPr>
        <p:spPr/>
        <p:txBody>
          <a:bodyPr/>
          <a:lstStyle/>
          <a:p>
            <a:fld id="{19D45C30-91B6-4D37-B3EC-98C0C4E45E7F}" type="slidenum">
              <a:rPr lang="en-US" smtClean="0"/>
              <a:t>3</a:t>
            </a:fld>
            <a:endParaRPr lang="en-US" dirty="0"/>
          </a:p>
        </p:txBody>
      </p:sp>
    </p:spTree>
    <p:extLst>
      <p:ext uri="{BB962C8B-B14F-4D97-AF65-F5344CB8AC3E}">
        <p14:creationId xmlns:p14="http://schemas.microsoft.com/office/powerpoint/2010/main" val="309426598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noChangeArrowheads="1"/>
          </p:cNvSpPr>
          <p:nvPr>
            <p:ph type="title"/>
          </p:nvPr>
        </p:nvSpPr>
        <p:spPr>
          <a:xfrm>
            <a:off x="1039998" y="1212850"/>
            <a:ext cx="8229600" cy="628650"/>
          </a:xfrm>
        </p:spPr>
        <p:txBody>
          <a:bodyPr/>
          <a:lstStyle/>
          <a:p>
            <a:r>
              <a:rPr lang="en-US" altLang="fr-FR" sz="2800" dirty="0">
                <a:latin typeface="Century Gothic" panose="020B0502020202020204" pitchFamily="34" charset="0"/>
              </a:rPr>
              <a:t>MdM program 2012-2016</a:t>
            </a:r>
          </a:p>
        </p:txBody>
      </p:sp>
      <p:graphicFrame>
        <p:nvGraphicFramePr>
          <p:cNvPr id="4" name="Diagram 1">
            <a:extLst>
              <a:ext uri="{FF2B5EF4-FFF2-40B4-BE49-F238E27FC236}">
                <a16:creationId xmlns:a16="http://schemas.microsoft.com/office/drawing/2014/main" id="{1395E2D8-861D-4A7E-98B7-C8020BD81CA6}"/>
              </a:ext>
            </a:extLst>
          </p:cNvPr>
          <p:cNvGraphicFramePr/>
          <p:nvPr/>
        </p:nvGraphicFramePr>
        <p:xfrm>
          <a:off x="2916220" y="2132857"/>
          <a:ext cx="6636165" cy="4279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Espace réservé du contenu 4">
            <a:extLst>
              <a:ext uri="{FF2B5EF4-FFF2-40B4-BE49-F238E27FC236}">
                <a16:creationId xmlns:a16="http://schemas.microsoft.com/office/drawing/2014/main" id="{3DC8F155-6309-446E-BAEC-B9CE8BB018D3}"/>
              </a:ext>
            </a:extLst>
          </p:cNvPr>
          <p:cNvPicPr>
            <a:picLocks noGrp="1" noChangeAspect="1" noChangeArrowheads="1"/>
          </p:cNvPicPr>
          <p:nvPr>
            <p:ph idx="1"/>
          </p:nvPr>
        </p:nvPicPr>
        <p:blipFill>
          <a:blip r:embed="rId8" cstate="print"/>
          <a:srcRect/>
          <a:stretch>
            <a:fillRect/>
          </a:stretch>
        </p:blipFill>
        <p:spPr>
          <a:xfrm>
            <a:off x="1549843" y="2888634"/>
            <a:ext cx="2067123" cy="3720821"/>
          </a:xfrm>
          <a:solidFill>
            <a:srgbClr val="FFFFFF">
              <a:shade val="85000"/>
            </a:srgbClr>
          </a:solidFill>
          <a:ln w="88900" cap="sq"/>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Donut 7">
            <a:extLst>
              <a:ext uri="{FF2B5EF4-FFF2-40B4-BE49-F238E27FC236}">
                <a16:creationId xmlns:a16="http://schemas.microsoft.com/office/drawing/2014/main" id="{ED95929E-34DE-45F8-88B7-1F54477ECA97}"/>
              </a:ext>
            </a:extLst>
          </p:cNvPr>
          <p:cNvSpPr/>
          <p:nvPr/>
        </p:nvSpPr>
        <p:spPr>
          <a:xfrm>
            <a:off x="2570163" y="2947988"/>
            <a:ext cx="203200" cy="215900"/>
          </a:xfrm>
          <a:prstGeom prst="donut">
            <a:avLst/>
          </a:prstGeom>
          <a:solidFill>
            <a:schemeClr val="accent2"/>
          </a:solidFill>
          <a:ln w="3175" cap="sq" cmpd="dbl"/>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fr-FR">
              <a:solidFill>
                <a:schemeClr val="tx1"/>
              </a:solidFill>
            </a:endParaRPr>
          </a:p>
        </p:txBody>
      </p:sp>
      <p:sp>
        <p:nvSpPr>
          <p:cNvPr id="8" name="Donut 7">
            <a:extLst>
              <a:ext uri="{FF2B5EF4-FFF2-40B4-BE49-F238E27FC236}">
                <a16:creationId xmlns:a16="http://schemas.microsoft.com/office/drawing/2014/main" id="{122CC640-1C8F-430A-940A-43107B484E7F}"/>
              </a:ext>
            </a:extLst>
          </p:cNvPr>
          <p:cNvSpPr/>
          <p:nvPr/>
        </p:nvSpPr>
        <p:spPr>
          <a:xfrm>
            <a:off x="2808288" y="3005138"/>
            <a:ext cx="215900" cy="215900"/>
          </a:xfrm>
          <a:prstGeom prst="donut">
            <a:avLst/>
          </a:prstGeom>
          <a:solidFill>
            <a:schemeClr val="accent2"/>
          </a:solidFill>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fr-FR">
              <a:solidFill>
                <a:schemeClr val="tx1"/>
              </a:solidFill>
            </a:endParaRPr>
          </a:p>
        </p:txBody>
      </p:sp>
      <p:sp>
        <p:nvSpPr>
          <p:cNvPr id="9" name="Donut 7">
            <a:extLst>
              <a:ext uri="{FF2B5EF4-FFF2-40B4-BE49-F238E27FC236}">
                <a16:creationId xmlns:a16="http://schemas.microsoft.com/office/drawing/2014/main" id="{8F07783D-FB4F-495B-95B7-62F6DEF0D93C}"/>
              </a:ext>
            </a:extLst>
          </p:cNvPr>
          <p:cNvSpPr/>
          <p:nvPr/>
        </p:nvSpPr>
        <p:spPr>
          <a:xfrm>
            <a:off x="1960563" y="3722688"/>
            <a:ext cx="215900" cy="215900"/>
          </a:xfrm>
          <a:prstGeom prst="donut">
            <a:avLst/>
          </a:prstGeom>
          <a:solidFill>
            <a:schemeClr val="accent2"/>
          </a:solidFill>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fr-FR">
              <a:solidFill>
                <a:schemeClr val="tx1"/>
              </a:solidFill>
            </a:endParaRPr>
          </a:p>
        </p:txBody>
      </p:sp>
      <p:sp>
        <p:nvSpPr>
          <p:cNvPr id="10" name="Donut 7">
            <a:extLst>
              <a:ext uri="{FF2B5EF4-FFF2-40B4-BE49-F238E27FC236}">
                <a16:creationId xmlns:a16="http://schemas.microsoft.com/office/drawing/2014/main" id="{418642D9-B8FE-455C-A66E-AF1F8A9766B5}"/>
              </a:ext>
            </a:extLst>
          </p:cNvPr>
          <p:cNvSpPr/>
          <p:nvPr/>
        </p:nvSpPr>
        <p:spPr>
          <a:xfrm>
            <a:off x="1979613" y="4116388"/>
            <a:ext cx="215900" cy="215900"/>
          </a:xfrm>
          <a:prstGeom prst="donut">
            <a:avLst/>
          </a:prstGeom>
          <a:solidFill>
            <a:schemeClr val="accent2"/>
          </a:solidFill>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fr-FR">
              <a:solidFill>
                <a:schemeClr val="tx1"/>
              </a:solidFill>
            </a:endParaRPr>
          </a:p>
        </p:txBody>
      </p:sp>
      <p:sp>
        <p:nvSpPr>
          <p:cNvPr id="12297" name="TextBox 4"/>
          <p:cNvSpPr txBox="1">
            <a:spLocks noChangeArrowheads="1"/>
          </p:cNvSpPr>
          <p:nvPr/>
        </p:nvSpPr>
        <p:spPr bwMode="auto">
          <a:xfrm>
            <a:off x="1501775" y="1946276"/>
            <a:ext cx="302418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ct val="20000"/>
              </a:spcBef>
              <a:buClr>
                <a:schemeClr val="hlink"/>
              </a:buClr>
              <a:buSzPct val="150000"/>
              <a:buFont typeface="Arial" panose="020B0604020202020204" pitchFamily="34" charset="0"/>
              <a:buChar char="»"/>
              <a:defRPr sz="2800">
                <a:solidFill>
                  <a:schemeClr val="tx1"/>
                </a:solidFill>
                <a:latin typeface="Arial" panose="020B0604020202020204" pitchFamily="34" charset="0"/>
              </a:defRPr>
            </a:lvl1pPr>
            <a:lvl2pPr marL="742950" indent="-285750" algn="just">
              <a:spcBef>
                <a:spcPct val="20000"/>
              </a:spcBef>
              <a:buChar char="–"/>
              <a:defRPr sz="2800">
                <a:solidFill>
                  <a:schemeClr val="tx1"/>
                </a:solidFill>
                <a:latin typeface="Arial" panose="020B0604020202020204" pitchFamily="34" charset="0"/>
              </a:defRPr>
            </a:lvl2pPr>
            <a:lvl3pPr marL="1143000" indent="-228600" algn="just">
              <a:spcBef>
                <a:spcPct val="20000"/>
              </a:spcBef>
              <a:buChar char="•"/>
              <a:defRPr sz="2400">
                <a:solidFill>
                  <a:schemeClr val="tx1"/>
                </a:solidFill>
                <a:latin typeface="Arial" panose="020B0604020202020204" pitchFamily="34" charset="0"/>
              </a:defRPr>
            </a:lvl3pPr>
            <a:lvl4pPr marL="1600200" indent="-228600" algn="just">
              <a:spcBef>
                <a:spcPct val="20000"/>
              </a:spcBef>
              <a:buChar char="–"/>
              <a:defRPr sz="2000">
                <a:solidFill>
                  <a:schemeClr val="tx1"/>
                </a:solidFill>
                <a:latin typeface="Arial" panose="020B0604020202020204" pitchFamily="34" charset="0"/>
              </a:defRPr>
            </a:lvl4pPr>
            <a:lvl5pPr marL="2057400" indent="-228600" algn="just">
              <a:spcBef>
                <a:spcPct val="20000"/>
              </a:spcBef>
              <a:buChar char="»"/>
              <a:defRPr sz="20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 typeface="Arial" panose="020B0604020202020204" pitchFamily="34" charset="0"/>
              <a:buNone/>
            </a:pPr>
            <a:r>
              <a:rPr lang="fr-FR" altLang="fr-FR" sz="1200">
                <a:latin typeface="Century Gothic" panose="020B0502020202020204" pitchFamily="34" charset="0"/>
              </a:rPr>
              <a:t>* Capulong, Manila </a:t>
            </a:r>
          </a:p>
          <a:p>
            <a:pPr>
              <a:buFont typeface="Arial" panose="020B0604020202020204" pitchFamily="34" charset="0"/>
              <a:buNone/>
            </a:pPr>
            <a:r>
              <a:rPr lang="fr-FR" altLang="fr-FR" sz="1200">
                <a:latin typeface="Century Gothic" panose="020B0502020202020204" pitchFamily="34" charset="0"/>
              </a:rPr>
              <a:t>* Malabon, Barangay Longos</a:t>
            </a:r>
          </a:p>
          <a:p>
            <a:pPr>
              <a:buFont typeface="Arial" panose="020B0604020202020204" pitchFamily="34" charset="0"/>
              <a:buNone/>
            </a:pPr>
            <a:r>
              <a:rPr lang="fr-FR" altLang="fr-FR" sz="1200">
                <a:latin typeface="Century Gothic" panose="020B0502020202020204" pitchFamily="34" charset="0"/>
              </a:rPr>
              <a:t>* Caloocan, Barangay Bagong Silang</a:t>
            </a:r>
          </a:p>
          <a:p>
            <a:pPr>
              <a:buFont typeface="Arial" panose="020B0604020202020204" pitchFamily="34" charset="0"/>
              <a:buNone/>
            </a:pPr>
            <a:r>
              <a:rPr lang="fr-FR" altLang="fr-FR" sz="1200">
                <a:latin typeface="Century Gothic" panose="020B0502020202020204" pitchFamily="34" charset="0"/>
              </a:rPr>
              <a:t>* Caloocan, Barangay Camarin</a:t>
            </a:r>
          </a:p>
        </p:txBody>
      </p:sp>
      <p:sp>
        <p:nvSpPr>
          <p:cNvPr id="3" name="ZoneTexte 2">
            <a:extLst>
              <a:ext uri="{FF2B5EF4-FFF2-40B4-BE49-F238E27FC236}">
                <a16:creationId xmlns:a16="http://schemas.microsoft.com/office/drawing/2014/main" id="{CD655391-B570-440B-A34C-3979B25BED62}"/>
              </a:ext>
            </a:extLst>
          </p:cNvPr>
          <p:cNvSpPr txBox="1"/>
          <p:nvPr/>
        </p:nvSpPr>
        <p:spPr>
          <a:xfrm>
            <a:off x="8759825" y="2008189"/>
            <a:ext cx="1677988" cy="4300537"/>
          </a:xfrm>
          <a:prstGeom prst="rect">
            <a:avLst/>
          </a:prstGeom>
          <a:noFill/>
          <a:ln w="19050">
            <a:solidFill>
              <a:schemeClr val="accent1"/>
            </a:solidFill>
          </a:ln>
        </p:spPr>
        <p:txBody>
          <a:bodyPr>
            <a:spAutoFit/>
          </a:bodyPr>
          <a:lstStyle/>
          <a:p>
            <a:pPr>
              <a:spcAft>
                <a:spcPts val="300"/>
              </a:spcAft>
              <a:defRPr/>
            </a:pPr>
            <a:r>
              <a:rPr lang="fr-FR" b="1" dirty="0">
                <a:latin typeface="Century Gothic" panose="020B0502020202020204" pitchFamily="34" charset="0"/>
                <a:cs typeface="Arial" pitchFamily="34" charset="0"/>
              </a:rPr>
              <a:t>Objectif:</a:t>
            </a:r>
            <a:r>
              <a:rPr lang="fr-FR" dirty="0">
                <a:latin typeface="Century Gothic" panose="020B0502020202020204" pitchFamily="34" charset="0"/>
                <a:cs typeface="Arial" pitchFamily="34" charset="0"/>
              </a:rPr>
              <a:t> </a:t>
            </a:r>
            <a:r>
              <a:rPr lang="fr-FR" sz="1600" dirty="0">
                <a:latin typeface="Century Gothic" panose="020B0502020202020204" pitchFamily="34" charset="0"/>
                <a:cs typeface="Arial" pitchFamily="34" charset="0"/>
              </a:rPr>
              <a:t>Contribute, in 3 to 5 </a:t>
            </a:r>
            <a:r>
              <a:rPr lang="fr-FR" sz="1600" dirty="0" err="1">
                <a:latin typeface="Century Gothic" panose="020B0502020202020204" pitchFamily="34" charset="0"/>
                <a:cs typeface="Arial" pitchFamily="34" charset="0"/>
              </a:rPr>
              <a:t>years</a:t>
            </a:r>
            <a:r>
              <a:rPr lang="fr-FR" sz="1600" dirty="0">
                <a:latin typeface="Century Gothic" panose="020B0502020202020204" pitchFamily="34" charset="0"/>
                <a:cs typeface="Arial" pitchFamily="34" charset="0"/>
              </a:rPr>
              <a:t>, to the mitigation of </a:t>
            </a:r>
            <a:r>
              <a:rPr lang="fr-FR" sz="1600" dirty="0" err="1">
                <a:latin typeface="Century Gothic" panose="020B0502020202020204" pitchFamily="34" charset="0"/>
                <a:cs typeface="Arial" pitchFamily="34" charset="0"/>
              </a:rPr>
              <a:t>sanitary</a:t>
            </a:r>
            <a:r>
              <a:rPr lang="fr-FR" sz="1600" dirty="0">
                <a:latin typeface="Century Gothic" panose="020B0502020202020204" pitchFamily="34" charset="0"/>
                <a:cs typeface="Arial" pitchFamily="34" charset="0"/>
              </a:rPr>
              <a:t> and </a:t>
            </a:r>
            <a:r>
              <a:rPr lang="fr-FR" sz="1600" dirty="0" err="1">
                <a:latin typeface="Century Gothic" panose="020B0502020202020204" pitchFamily="34" charset="0"/>
                <a:cs typeface="Arial" pitchFamily="34" charset="0"/>
              </a:rPr>
              <a:t>environmental</a:t>
            </a:r>
            <a:r>
              <a:rPr lang="fr-FR" sz="1600" dirty="0">
                <a:latin typeface="Century Gothic" panose="020B0502020202020204" pitchFamily="34" charset="0"/>
                <a:cs typeface="Arial" pitchFamily="34" charset="0"/>
              </a:rPr>
              <a:t>  </a:t>
            </a:r>
            <a:r>
              <a:rPr lang="fr-FR" sz="1600" dirty="0" err="1">
                <a:latin typeface="Century Gothic" panose="020B0502020202020204" pitchFamily="34" charset="0"/>
                <a:cs typeface="Arial" pitchFamily="34" charset="0"/>
              </a:rPr>
              <a:t>consequences</a:t>
            </a:r>
            <a:r>
              <a:rPr lang="fr-FR" sz="1600" dirty="0">
                <a:latin typeface="Century Gothic" panose="020B0502020202020204" pitchFamily="34" charset="0"/>
                <a:cs typeface="Arial" pitchFamily="34" charset="0"/>
              </a:rPr>
              <a:t> of </a:t>
            </a:r>
            <a:r>
              <a:rPr lang="fr-FR" sz="1600" dirty="0" err="1">
                <a:latin typeface="Century Gothic" panose="020B0502020202020204" pitchFamily="34" charset="0"/>
                <a:cs typeface="Arial" pitchFamily="34" charset="0"/>
              </a:rPr>
              <a:t>electronic</a:t>
            </a:r>
            <a:r>
              <a:rPr lang="fr-FR" sz="1600" dirty="0">
                <a:latin typeface="Century Gothic" panose="020B0502020202020204" pitchFamily="34" charset="0"/>
                <a:cs typeface="Arial" pitchFamily="34" charset="0"/>
              </a:rPr>
              <a:t> and </a:t>
            </a:r>
            <a:r>
              <a:rPr lang="fr-FR" sz="1600" dirty="0" err="1">
                <a:latin typeface="Century Gothic" panose="020B0502020202020204" pitchFamily="34" charset="0"/>
                <a:cs typeface="Arial" pitchFamily="34" charset="0"/>
              </a:rPr>
              <a:t>electrical</a:t>
            </a:r>
            <a:r>
              <a:rPr lang="fr-FR" sz="1600" dirty="0">
                <a:latin typeface="Century Gothic" panose="020B0502020202020204" pitchFamily="34" charset="0"/>
                <a:cs typeface="Arial" pitchFamily="34" charset="0"/>
              </a:rPr>
              <a:t> </a:t>
            </a:r>
            <a:r>
              <a:rPr lang="fr-FR" sz="1600" dirty="0" err="1">
                <a:latin typeface="Century Gothic" panose="020B0502020202020204" pitchFamily="34" charset="0"/>
                <a:cs typeface="Arial" pitchFamily="34" charset="0"/>
              </a:rPr>
              <a:t>waste</a:t>
            </a:r>
            <a:r>
              <a:rPr lang="fr-FR" sz="1600" dirty="0">
                <a:latin typeface="Century Gothic" panose="020B0502020202020204" pitchFamily="34" charset="0"/>
                <a:cs typeface="Arial" pitchFamily="34" charset="0"/>
              </a:rPr>
              <a:t> </a:t>
            </a:r>
            <a:r>
              <a:rPr lang="fr-FR" sz="1600" dirty="0" err="1">
                <a:latin typeface="Century Gothic" panose="020B0502020202020204" pitchFamily="34" charset="0"/>
                <a:cs typeface="Arial" pitchFamily="34" charset="0"/>
              </a:rPr>
              <a:t>informal</a:t>
            </a:r>
            <a:r>
              <a:rPr lang="fr-FR" sz="1600" dirty="0">
                <a:latin typeface="Century Gothic" panose="020B0502020202020204" pitchFamily="34" charset="0"/>
                <a:cs typeface="Arial" pitchFamily="34" charset="0"/>
              </a:rPr>
              <a:t> </a:t>
            </a:r>
            <a:r>
              <a:rPr lang="fr-FR" sz="1600" dirty="0" err="1">
                <a:latin typeface="Century Gothic" panose="020B0502020202020204" pitchFamily="34" charset="0"/>
                <a:cs typeface="Arial" pitchFamily="34" charset="0"/>
              </a:rPr>
              <a:t>recycling</a:t>
            </a:r>
            <a:r>
              <a:rPr lang="fr-FR" sz="1600" dirty="0">
                <a:latin typeface="Century Gothic" panose="020B0502020202020204" pitchFamily="34" charset="0"/>
                <a:cs typeface="Arial" pitchFamily="34" charset="0"/>
              </a:rPr>
              <a:t>, </a:t>
            </a:r>
            <a:r>
              <a:rPr lang="fr-FR" sz="1600" dirty="0" err="1">
                <a:latin typeface="Century Gothic" panose="020B0502020202020204" pitchFamily="34" charset="0"/>
                <a:cs typeface="Arial" pitchFamily="34" charset="0"/>
              </a:rPr>
              <a:t>among</a:t>
            </a:r>
            <a:r>
              <a:rPr lang="fr-FR" sz="1600" dirty="0">
                <a:latin typeface="Century Gothic" panose="020B0502020202020204" pitchFamily="34" charset="0"/>
                <a:cs typeface="Arial" pitchFamily="34" charset="0"/>
              </a:rPr>
              <a:t> </a:t>
            </a:r>
            <a:r>
              <a:rPr lang="fr-FR" sz="1600" dirty="0" err="1">
                <a:latin typeface="Century Gothic" panose="020B0502020202020204" pitchFamily="34" charset="0"/>
                <a:cs typeface="Arial" pitchFamily="34" charset="0"/>
              </a:rPr>
              <a:t>recyclers</a:t>
            </a:r>
            <a:r>
              <a:rPr lang="fr-FR" sz="1600" dirty="0">
                <a:latin typeface="Century Gothic" panose="020B0502020202020204" pitchFamily="34" charset="0"/>
                <a:cs typeface="Arial" pitchFamily="34" charset="0"/>
              </a:rPr>
              <a:t> and </a:t>
            </a:r>
            <a:r>
              <a:rPr lang="fr-FR" sz="1600" dirty="0" err="1">
                <a:latin typeface="Century Gothic" panose="020B0502020202020204" pitchFamily="34" charset="0"/>
                <a:cs typeface="Arial" pitchFamily="34" charset="0"/>
              </a:rPr>
              <a:t>their</a:t>
            </a:r>
            <a:r>
              <a:rPr lang="fr-FR" sz="1600" dirty="0">
                <a:latin typeface="Century Gothic" panose="020B0502020202020204" pitchFamily="34" charset="0"/>
                <a:cs typeface="Arial" pitchFamily="34" charset="0"/>
              </a:rPr>
              <a:t> </a:t>
            </a:r>
            <a:r>
              <a:rPr lang="fr-FR" sz="1600" dirty="0" err="1">
                <a:latin typeface="Century Gothic" panose="020B0502020202020204" pitchFamily="34" charset="0"/>
                <a:cs typeface="Arial" pitchFamily="34" charset="0"/>
              </a:rPr>
              <a:t>community</a:t>
            </a:r>
            <a:r>
              <a:rPr lang="fr-FR" sz="1600" dirty="0">
                <a:latin typeface="Century Gothic" panose="020B0502020202020204" pitchFamily="34" charset="0"/>
                <a:cs typeface="Arial" pitchFamily="34" charset="0"/>
              </a:rPr>
              <a:t> in </a:t>
            </a:r>
            <a:r>
              <a:rPr lang="fr-FR" sz="1600" dirty="0" err="1">
                <a:latin typeface="Century Gothic" panose="020B0502020202020204" pitchFamily="34" charset="0"/>
                <a:cs typeface="Arial" pitchFamily="34" charset="0"/>
              </a:rPr>
              <a:t>MetroManila</a:t>
            </a:r>
            <a:r>
              <a:rPr lang="fr-FR" altLang="fr-FR" sz="1600" dirty="0">
                <a:latin typeface="Century Gothic" panose="020B0502020202020204" pitchFamily="34" charset="0"/>
              </a:rPr>
              <a:t>.</a:t>
            </a:r>
          </a:p>
          <a:p>
            <a:pPr marL="285750" indent="-285750">
              <a:spcAft>
                <a:spcPts val="300"/>
              </a:spcAft>
              <a:buClr>
                <a:srgbClr val="CC0066"/>
              </a:buClr>
              <a:buFontTx/>
              <a:buChar char="-"/>
              <a:defRPr/>
            </a:pPr>
            <a:endParaRPr lang="fr-FR" sz="1300" b="1" dirty="0">
              <a:latin typeface="Century Gothic" panose="020B0502020202020204" pitchFamily="34" charset="0"/>
            </a:endParaRPr>
          </a:p>
        </p:txBody>
      </p:sp>
      <p:pic>
        <p:nvPicPr>
          <p:cNvPr id="11" name="Image 319" descr="logo MDM FR CMJN_bd">
            <a:extLst>
              <a:ext uri="{FF2B5EF4-FFF2-40B4-BE49-F238E27FC236}">
                <a16:creationId xmlns:a16="http://schemas.microsoft.com/office/drawing/2014/main" id="{992B1EC2-1AC4-4A6B-8719-28FDBE69CADB}"/>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50514" y="158406"/>
            <a:ext cx="1322773" cy="1222374"/>
          </a:xfrm>
          <a:prstGeom prst="rect">
            <a:avLst/>
          </a:prstGeom>
          <a:noFill/>
          <a:ln>
            <a:noFill/>
          </a:ln>
        </p:spPr>
      </p:pic>
      <p:sp>
        <p:nvSpPr>
          <p:cNvPr id="2" name="Date Placeholder 1">
            <a:extLst>
              <a:ext uri="{FF2B5EF4-FFF2-40B4-BE49-F238E27FC236}">
                <a16:creationId xmlns:a16="http://schemas.microsoft.com/office/drawing/2014/main" id="{943D5C35-F6D7-4CC2-B7D7-97A53B4490D9}"/>
              </a:ext>
            </a:extLst>
          </p:cNvPr>
          <p:cNvSpPr>
            <a:spLocks noGrp="1"/>
          </p:cNvSpPr>
          <p:nvPr>
            <p:ph type="dt" sz="half" idx="10"/>
          </p:nvPr>
        </p:nvSpPr>
        <p:spPr>
          <a:xfrm>
            <a:off x="838200" y="6531714"/>
            <a:ext cx="1197334" cy="365125"/>
          </a:xfrm>
        </p:spPr>
        <p:txBody>
          <a:bodyPr/>
          <a:lstStyle/>
          <a:p>
            <a:r>
              <a:rPr lang="en-US"/>
              <a:t>12/11/2019</a:t>
            </a:r>
          </a:p>
        </p:txBody>
      </p:sp>
      <p:sp>
        <p:nvSpPr>
          <p:cNvPr id="5" name="Footer Placeholder 4">
            <a:extLst>
              <a:ext uri="{FF2B5EF4-FFF2-40B4-BE49-F238E27FC236}">
                <a16:creationId xmlns:a16="http://schemas.microsoft.com/office/drawing/2014/main" id="{55EB24EC-0440-411F-B1CA-78864BACDB89}"/>
              </a:ext>
            </a:extLst>
          </p:cNvPr>
          <p:cNvSpPr>
            <a:spLocks noGrp="1"/>
          </p:cNvSpPr>
          <p:nvPr>
            <p:ph type="ftr" sz="quarter" idx="11"/>
          </p:nvPr>
        </p:nvSpPr>
        <p:spPr>
          <a:xfrm>
            <a:off x="2165405" y="6531714"/>
            <a:ext cx="7861190" cy="365125"/>
          </a:xfrm>
        </p:spPr>
        <p:txBody>
          <a:bodyPr/>
          <a:lstStyle/>
          <a:p>
            <a:r>
              <a:rPr lang="en-US" dirty="0"/>
              <a:t>Mitigation of health and environmental risks related to e-waste dismantling in Metro Manila - Dr. Guillaume </a:t>
            </a:r>
            <a:r>
              <a:rPr lang="en-US" dirty="0" err="1"/>
              <a:t>Fauvel</a:t>
            </a:r>
            <a:endParaRPr lang="en-US" dirty="0"/>
          </a:p>
        </p:txBody>
      </p:sp>
      <p:sp>
        <p:nvSpPr>
          <p:cNvPr id="12" name="Slide Number Placeholder 11">
            <a:extLst>
              <a:ext uri="{FF2B5EF4-FFF2-40B4-BE49-F238E27FC236}">
                <a16:creationId xmlns:a16="http://schemas.microsoft.com/office/drawing/2014/main" id="{ABA4DF94-4CF5-425A-9E6E-CE0131C7DF10}"/>
              </a:ext>
            </a:extLst>
          </p:cNvPr>
          <p:cNvSpPr>
            <a:spLocks noGrp="1"/>
          </p:cNvSpPr>
          <p:nvPr>
            <p:ph type="sldNum" sz="quarter" idx="12"/>
          </p:nvPr>
        </p:nvSpPr>
        <p:spPr/>
        <p:txBody>
          <a:bodyPr/>
          <a:lstStyle/>
          <a:p>
            <a:fld id="{19D45C30-91B6-4D37-B3EC-98C0C4E45E7F}" type="slidenum">
              <a:rPr lang="en-US" smtClean="0"/>
              <a:t>4</a:t>
            </a:fld>
            <a:endParaRPr lang="en-US" dirty="0"/>
          </a:p>
        </p:txBody>
      </p:sp>
    </p:spTree>
    <p:extLst>
      <p:ext uri="{BB962C8B-B14F-4D97-AF65-F5344CB8AC3E}">
        <p14:creationId xmlns:p14="http://schemas.microsoft.com/office/powerpoint/2010/main" val="330503035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849313" y="1166813"/>
            <a:ext cx="8229600" cy="431800"/>
          </a:xfrm>
        </p:spPr>
        <p:txBody>
          <a:bodyPr>
            <a:normAutofit fontScale="90000"/>
          </a:bodyPr>
          <a:lstStyle/>
          <a:p>
            <a:r>
              <a:rPr lang="fr-FR" altLang="fr-FR" sz="2800">
                <a:latin typeface="Century Gothic" panose="020B0502020202020204" pitchFamily="34" charset="0"/>
              </a:rPr>
              <a:t>Activities and achievements</a:t>
            </a:r>
          </a:p>
        </p:txBody>
      </p:sp>
      <p:sp>
        <p:nvSpPr>
          <p:cNvPr id="45059" name="Content Placeholder 2">
            <a:extLst>
              <a:ext uri="{FF2B5EF4-FFF2-40B4-BE49-F238E27FC236}">
                <a16:creationId xmlns:a16="http://schemas.microsoft.com/office/drawing/2014/main" id="{22845041-6D5D-4DED-A901-C5A8EF945BC7}"/>
              </a:ext>
            </a:extLst>
          </p:cNvPr>
          <p:cNvSpPr>
            <a:spLocks noGrp="1" noChangeArrowheads="1"/>
          </p:cNvSpPr>
          <p:nvPr>
            <p:ph idx="1"/>
          </p:nvPr>
        </p:nvSpPr>
        <p:spPr>
          <a:xfrm>
            <a:off x="633414" y="1700213"/>
            <a:ext cx="5678486" cy="4679950"/>
          </a:xfrm>
        </p:spPr>
        <p:txBody>
          <a:bodyPr/>
          <a:lstStyle/>
          <a:p>
            <a:pPr eaLnBrk="1" hangingPunct="1">
              <a:defRPr/>
            </a:pPr>
            <a:r>
              <a:rPr lang="en-US" altLang="en-US" sz="1800" b="1" dirty="0">
                <a:latin typeface="Century Gothic" panose="020B0502020202020204" pitchFamily="34" charset="0"/>
              </a:rPr>
              <a:t>Mitigation of the individual and collective exposure :</a:t>
            </a:r>
            <a:endParaRPr lang="fr-FR" altLang="en-US" sz="1800" b="1" dirty="0">
              <a:latin typeface="Century Gothic" panose="020B0502020202020204" pitchFamily="34" charset="0"/>
            </a:endParaRPr>
          </a:p>
          <a:p>
            <a:pPr eaLnBrk="1" hangingPunct="1">
              <a:defRPr/>
            </a:pPr>
            <a:r>
              <a:rPr lang="en-US" altLang="en-US" sz="1600" dirty="0">
                <a:latin typeface="Century Gothic" panose="020B0502020202020204" pitchFamily="34" charset="0"/>
              </a:rPr>
              <a:t>IEC and BCC on:</a:t>
            </a:r>
          </a:p>
          <a:p>
            <a:pPr lvl="1" eaLnBrk="1" hangingPunct="1">
              <a:defRPr/>
            </a:pPr>
            <a:r>
              <a:rPr lang="en-US" altLang="en-US" sz="1600" dirty="0">
                <a:latin typeface="Century Gothic" panose="020B0502020202020204" pitchFamily="34" charset="0"/>
              </a:rPr>
              <a:t>Risks (toxics contained in the appliances, effects on health, dangerous practices)</a:t>
            </a:r>
            <a:endParaRPr lang="fr-FR" altLang="en-US" sz="1600" dirty="0">
              <a:latin typeface="Century Gothic" panose="020B0502020202020204" pitchFamily="34" charset="0"/>
            </a:endParaRPr>
          </a:p>
          <a:p>
            <a:pPr lvl="1" eaLnBrk="1" hangingPunct="1">
              <a:defRPr/>
            </a:pPr>
            <a:r>
              <a:rPr lang="en-US" altLang="en-US" sz="1600" dirty="0">
                <a:latin typeface="Century Gothic" panose="020B0502020202020204" pitchFamily="34" charset="0"/>
              </a:rPr>
              <a:t>Protection (safe practices, protection material, individual and social acceptance of safe behaviors) </a:t>
            </a:r>
            <a:endParaRPr lang="fr-FR" altLang="en-US" sz="1600" dirty="0">
              <a:latin typeface="Century Gothic" panose="020B0502020202020204" pitchFamily="34" charset="0"/>
            </a:endParaRPr>
          </a:p>
          <a:p>
            <a:pPr lvl="1" eaLnBrk="1" hangingPunct="1">
              <a:defRPr/>
            </a:pPr>
            <a:r>
              <a:rPr lang="fr-FR" altLang="en-US" sz="1600" dirty="0" err="1">
                <a:latin typeface="Century Gothic" panose="020B0502020202020204" pitchFamily="34" charset="0"/>
              </a:rPr>
              <a:t>Environmental</a:t>
            </a:r>
            <a:r>
              <a:rPr lang="fr-FR" altLang="en-US" sz="1600" dirty="0">
                <a:latin typeface="Century Gothic" panose="020B0502020202020204" pitchFamily="34" charset="0"/>
              </a:rPr>
              <a:t> protection (</a:t>
            </a:r>
            <a:r>
              <a:rPr lang="fr-FR" altLang="en-US" sz="1600" dirty="0" err="1">
                <a:latin typeface="Century Gothic" panose="020B0502020202020204" pitchFamily="34" charset="0"/>
              </a:rPr>
              <a:t>including</a:t>
            </a:r>
            <a:r>
              <a:rPr lang="fr-FR" altLang="en-US" sz="1600" dirty="0">
                <a:latin typeface="Century Gothic" panose="020B0502020202020204" pitchFamily="34" charset="0"/>
              </a:rPr>
              <a:t> </a:t>
            </a:r>
            <a:r>
              <a:rPr lang="fr-FR" altLang="en-US" sz="1600" dirty="0" err="1">
                <a:latin typeface="Century Gothic" panose="020B0502020202020204" pitchFamily="34" charset="0"/>
              </a:rPr>
              <a:t>waste</a:t>
            </a:r>
            <a:r>
              <a:rPr lang="fr-FR" altLang="en-US" sz="1600" dirty="0">
                <a:latin typeface="Century Gothic" panose="020B0502020202020204" pitchFamily="34" charset="0"/>
              </a:rPr>
              <a:t> management)</a:t>
            </a:r>
          </a:p>
          <a:p>
            <a:pPr lvl="1" eaLnBrk="1" hangingPunct="1">
              <a:defRPr/>
            </a:pPr>
            <a:r>
              <a:rPr lang="en-US" altLang="en-US" sz="1600" dirty="0">
                <a:latin typeface="Century Gothic" panose="020B0502020202020204" pitchFamily="34" charset="0"/>
              </a:rPr>
              <a:t>Specific activities for vulnerable groups (children, women of childbearing age)</a:t>
            </a:r>
            <a:endParaRPr lang="fr-FR" altLang="en-US" sz="1600" dirty="0">
              <a:latin typeface="Century Gothic" panose="020B0502020202020204" pitchFamily="34" charset="0"/>
            </a:endParaRPr>
          </a:p>
          <a:p>
            <a:pPr lvl="1" eaLnBrk="1" hangingPunct="1">
              <a:defRPr/>
            </a:pPr>
            <a:r>
              <a:rPr lang="en-US" altLang="en-US" sz="1600" dirty="0">
                <a:latin typeface="Century Gothic" panose="020B0502020202020204" pitchFamily="34" charset="0"/>
              </a:rPr>
              <a:t>Capacity building of barangay health workers and health authorities</a:t>
            </a:r>
            <a:endParaRPr lang="fr-FR" altLang="en-US" sz="1600" dirty="0">
              <a:latin typeface="Century Gothic" panose="020B0502020202020204" pitchFamily="34" charset="0"/>
            </a:endParaRPr>
          </a:p>
          <a:p>
            <a:pPr eaLnBrk="1" hangingPunct="1">
              <a:defRPr/>
            </a:pPr>
            <a:r>
              <a:rPr lang="en-US" altLang="en-US" sz="1600" dirty="0">
                <a:latin typeface="Century Gothic" panose="020B0502020202020204" pitchFamily="34" charset="0"/>
              </a:rPr>
              <a:t>Promotion and distribution of protection material (masks, glasses, gloves, boots)</a:t>
            </a:r>
            <a:endParaRPr lang="fr-FR" altLang="en-US" sz="1600" dirty="0">
              <a:latin typeface="Century Gothic" panose="020B0502020202020204" pitchFamily="34" charset="0"/>
            </a:endParaRPr>
          </a:p>
          <a:p>
            <a:pPr eaLnBrk="1" hangingPunct="1">
              <a:defRPr/>
            </a:pPr>
            <a:r>
              <a:rPr lang="en-US" altLang="en-US" sz="1600" dirty="0">
                <a:latin typeface="Century Gothic" panose="020B0502020202020204" pitchFamily="34" charset="0"/>
              </a:rPr>
              <a:t>Promotion of “safer recycling facilities”</a:t>
            </a:r>
          </a:p>
          <a:p>
            <a:pPr marL="457200" lvl="1" indent="0">
              <a:buNone/>
              <a:defRPr/>
            </a:pPr>
            <a:endParaRPr lang="fr-FR" altLang="en-US" sz="1100" dirty="0">
              <a:latin typeface="Century Gothic" panose="020B0502020202020204" pitchFamily="34" charset="0"/>
            </a:endParaRPr>
          </a:p>
        </p:txBody>
      </p:sp>
      <p:pic>
        <p:nvPicPr>
          <p:cNvPr id="14340" name="Content Placeholder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4000" y="1855667"/>
            <a:ext cx="4241800" cy="424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319" descr="logo MDM FR CMJN_bd">
            <a:extLst>
              <a:ext uri="{FF2B5EF4-FFF2-40B4-BE49-F238E27FC236}">
                <a16:creationId xmlns:a16="http://schemas.microsoft.com/office/drawing/2014/main" id="{7901C7A3-BF66-4B7C-8BD0-1EA70A3155A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0514" y="158406"/>
            <a:ext cx="1322773" cy="1222374"/>
          </a:xfrm>
          <a:prstGeom prst="rect">
            <a:avLst/>
          </a:prstGeom>
          <a:noFill/>
          <a:ln>
            <a:noFill/>
          </a:ln>
        </p:spPr>
      </p:pic>
      <p:sp>
        <p:nvSpPr>
          <p:cNvPr id="2" name="Date Placeholder 1">
            <a:extLst>
              <a:ext uri="{FF2B5EF4-FFF2-40B4-BE49-F238E27FC236}">
                <a16:creationId xmlns:a16="http://schemas.microsoft.com/office/drawing/2014/main" id="{4F04219A-5115-43E7-A4D2-E4267FB746D2}"/>
              </a:ext>
            </a:extLst>
          </p:cNvPr>
          <p:cNvSpPr>
            <a:spLocks noGrp="1"/>
          </p:cNvSpPr>
          <p:nvPr>
            <p:ph type="dt" sz="half" idx="10"/>
          </p:nvPr>
        </p:nvSpPr>
        <p:spPr/>
        <p:txBody>
          <a:bodyPr/>
          <a:lstStyle/>
          <a:p>
            <a:r>
              <a:rPr lang="en-US"/>
              <a:t>12/11/2019</a:t>
            </a:r>
          </a:p>
        </p:txBody>
      </p:sp>
      <p:sp>
        <p:nvSpPr>
          <p:cNvPr id="3" name="Footer Placeholder 2">
            <a:extLst>
              <a:ext uri="{FF2B5EF4-FFF2-40B4-BE49-F238E27FC236}">
                <a16:creationId xmlns:a16="http://schemas.microsoft.com/office/drawing/2014/main" id="{3B17EBC6-FBD6-46DC-8EE3-750CBA5B04A4}"/>
              </a:ext>
            </a:extLst>
          </p:cNvPr>
          <p:cNvSpPr>
            <a:spLocks noGrp="1"/>
          </p:cNvSpPr>
          <p:nvPr>
            <p:ph type="ftr" sz="quarter" idx="11"/>
          </p:nvPr>
        </p:nvSpPr>
        <p:spPr/>
        <p:txBody>
          <a:bodyPr/>
          <a:lstStyle/>
          <a:p>
            <a:r>
              <a:rPr lang="en-US"/>
              <a:t>Mitigation of health and environmental risks related to e-waste dismantling in Metro Manila - Dr. Guillaume Fauvel</a:t>
            </a:r>
            <a:endParaRPr lang="en-US" dirty="0"/>
          </a:p>
        </p:txBody>
      </p:sp>
      <p:sp>
        <p:nvSpPr>
          <p:cNvPr id="4" name="Slide Number Placeholder 3">
            <a:extLst>
              <a:ext uri="{FF2B5EF4-FFF2-40B4-BE49-F238E27FC236}">
                <a16:creationId xmlns:a16="http://schemas.microsoft.com/office/drawing/2014/main" id="{3F5BE461-6851-48CF-AD1A-BF0E539379F2}"/>
              </a:ext>
            </a:extLst>
          </p:cNvPr>
          <p:cNvSpPr>
            <a:spLocks noGrp="1"/>
          </p:cNvSpPr>
          <p:nvPr>
            <p:ph type="sldNum" sz="quarter" idx="12"/>
          </p:nvPr>
        </p:nvSpPr>
        <p:spPr/>
        <p:txBody>
          <a:bodyPr/>
          <a:lstStyle/>
          <a:p>
            <a:fld id="{19D45C30-91B6-4D37-B3EC-98C0C4E45E7F}" type="slidenum">
              <a:rPr lang="en-US" smtClean="0"/>
              <a:t>5</a:t>
            </a:fld>
            <a:endParaRPr lang="en-US" dirty="0"/>
          </a:p>
        </p:txBody>
      </p:sp>
    </p:spTree>
    <p:extLst>
      <p:ext uri="{BB962C8B-B14F-4D97-AF65-F5344CB8AC3E}">
        <p14:creationId xmlns:p14="http://schemas.microsoft.com/office/powerpoint/2010/main" val="305725917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a:xfrm>
            <a:off x="709613" y="1198564"/>
            <a:ext cx="8229600" cy="431800"/>
          </a:xfrm>
        </p:spPr>
        <p:txBody>
          <a:bodyPr>
            <a:normAutofit fontScale="90000"/>
          </a:bodyPr>
          <a:lstStyle/>
          <a:p>
            <a:r>
              <a:rPr lang="fr-FR" altLang="fr-FR" sz="2800">
                <a:latin typeface="Century Gothic" panose="020B0502020202020204" pitchFamily="34" charset="0"/>
              </a:rPr>
              <a:t>Activities and achievements</a:t>
            </a:r>
          </a:p>
        </p:txBody>
      </p:sp>
      <p:sp>
        <p:nvSpPr>
          <p:cNvPr id="16387" name="Content Placeholder 2"/>
          <p:cNvSpPr>
            <a:spLocks noGrp="1" noChangeArrowheads="1"/>
          </p:cNvSpPr>
          <p:nvPr>
            <p:ph idx="1"/>
          </p:nvPr>
        </p:nvSpPr>
        <p:spPr>
          <a:xfrm>
            <a:off x="454026" y="1920083"/>
            <a:ext cx="5184774" cy="4468017"/>
          </a:xfrm>
        </p:spPr>
        <p:txBody>
          <a:bodyPr/>
          <a:lstStyle/>
          <a:p>
            <a:pPr eaLnBrk="1" hangingPunct="1"/>
            <a:r>
              <a:rPr lang="en-US" altLang="en-US" sz="1800" b="1" dirty="0">
                <a:latin typeface="Century Gothic" panose="020B0502020202020204" pitchFamily="34" charset="0"/>
              </a:rPr>
              <a:t>Community capacity building:</a:t>
            </a:r>
            <a:endParaRPr lang="fr-FR" altLang="en-US" sz="1800" b="1" dirty="0">
              <a:latin typeface="Century Gothic" panose="020B0502020202020204" pitchFamily="34" charset="0"/>
            </a:endParaRPr>
          </a:p>
          <a:p>
            <a:pPr lvl="1" eaLnBrk="1" hangingPunct="1"/>
            <a:r>
              <a:rPr lang="en-US" altLang="en-US" sz="1600" dirty="0">
                <a:latin typeface="Century Gothic" panose="020B0502020202020204" pitchFamily="34" charset="0"/>
              </a:rPr>
              <a:t>Promote the build-up of 4 cooperatives / People Organizations </a:t>
            </a:r>
            <a:endParaRPr lang="fr-FR" altLang="en-US" sz="1600" dirty="0">
              <a:latin typeface="Century Gothic" panose="020B0502020202020204" pitchFamily="34" charset="0"/>
            </a:endParaRPr>
          </a:p>
          <a:p>
            <a:pPr lvl="1" eaLnBrk="1" hangingPunct="1"/>
            <a:r>
              <a:rPr lang="en-US" altLang="en-US" sz="1600" dirty="0">
                <a:latin typeface="Century Gothic" panose="020B0502020202020204" pitchFamily="34" charset="0"/>
              </a:rPr>
              <a:t>Facilitate access to micro-finance and savings</a:t>
            </a:r>
          </a:p>
          <a:p>
            <a:pPr lvl="1" eaLnBrk="1" hangingPunct="1"/>
            <a:r>
              <a:rPr lang="en-US" altLang="en-US" sz="1600" dirty="0">
                <a:latin typeface="Century Gothic" panose="020B0502020202020204" pitchFamily="34" charset="0"/>
              </a:rPr>
              <a:t>Organize exchange of practices with other regional pilot programs </a:t>
            </a:r>
            <a:r>
              <a:rPr lang="en-US" altLang="en-US" sz="1600" i="1" dirty="0">
                <a:latin typeface="Century Gothic" panose="020B0502020202020204" pitchFamily="34" charset="0"/>
              </a:rPr>
              <a:t>(Toxic Links in India)</a:t>
            </a:r>
            <a:endParaRPr lang="fr-FR" altLang="en-US" sz="1600" dirty="0">
              <a:latin typeface="Century Gothic" panose="020B0502020202020204" pitchFamily="34" charset="0"/>
            </a:endParaRPr>
          </a:p>
          <a:p>
            <a:pPr eaLnBrk="1" hangingPunct="1"/>
            <a:r>
              <a:rPr lang="fr-FR" altLang="en-US" sz="1800" b="1" dirty="0" err="1">
                <a:latin typeface="Century Gothic" panose="020B0502020202020204" pitchFamily="34" charset="0"/>
              </a:rPr>
              <a:t>Advocacy</a:t>
            </a:r>
            <a:r>
              <a:rPr lang="fr-FR" altLang="en-US" sz="1800" b="1" dirty="0">
                <a:latin typeface="Century Gothic" panose="020B0502020202020204" pitchFamily="34" charset="0"/>
              </a:rPr>
              <a:t> for </a:t>
            </a:r>
            <a:r>
              <a:rPr lang="fr-FR" altLang="en-US" sz="1800" b="1" dirty="0" err="1">
                <a:latin typeface="Century Gothic" panose="020B0502020202020204" pitchFamily="34" charset="0"/>
              </a:rPr>
              <a:t>risk</a:t>
            </a:r>
            <a:r>
              <a:rPr lang="fr-FR" altLang="en-US" sz="1800" b="1" dirty="0">
                <a:latin typeface="Century Gothic" panose="020B0502020202020204" pitchFamily="34" charset="0"/>
              </a:rPr>
              <a:t> mitigation:</a:t>
            </a:r>
          </a:p>
          <a:p>
            <a:pPr lvl="1" eaLnBrk="1" hangingPunct="1"/>
            <a:r>
              <a:rPr lang="en-US" altLang="en-US" sz="1600" dirty="0">
                <a:latin typeface="Century Gothic" panose="020B0502020202020204" pitchFamily="34" charset="0"/>
              </a:rPr>
              <a:t>Improvement of the municipal management of the waste generated by the informal e-waste recycling</a:t>
            </a:r>
            <a:endParaRPr lang="fr-FR" altLang="en-US" sz="1600" dirty="0">
              <a:latin typeface="Century Gothic" panose="020B0502020202020204" pitchFamily="34" charset="0"/>
            </a:endParaRPr>
          </a:p>
          <a:p>
            <a:pPr lvl="1" eaLnBrk="1" hangingPunct="1"/>
            <a:r>
              <a:rPr lang="en-US" altLang="en-US" sz="1600" dirty="0">
                <a:latin typeface="Century Gothic" panose="020B0502020202020204" pitchFamily="34" charset="0"/>
              </a:rPr>
              <a:t>Promotion of the research on heavy metals contamination in humans and the environment (soil, water, air)</a:t>
            </a:r>
            <a:endParaRPr lang="fr-FR" altLang="en-US" sz="1600" dirty="0">
              <a:latin typeface="Century Gothic" panose="020B0502020202020204" pitchFamily="34" charset="0"/>
            </a:endParaRPr>
          </a:p>
          <a:p>
            <a:pPr lvl="1">
              <a:spcBef>
                <a:spcPct val="0"/>
              </a:spcBef>
              <a:spcAft>
                <a:spcPts val="300"/>
              </a:spcAft>
              <a:buFontTx/>
              <a:buChar char="-"/>
            </a:pPr>
            <a:endParaRPr lang="fr-FR" altLang="fr-FR" sz="1600" dirty="0">
              <a:latin typeface="Century Gothic" panose="020B0502020202020204" pitchFamily="34" charset="0"/>
            </a:endParaRPr>
          </a:p>
        </p:txBody>
      </p:sp>
      <p:pic>
        <p:nvPicPr>
          <p:cNvPr id="16388" name="Content Placeholder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1966" y="1414464"/>
            <a:ext cx="3365499" cy="2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Mdmserver\common-1\03. OTHERS\08. Pics\calendar\preliminary set\IMG_237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4212" y="3963987"/>
            <a:ext cx="3365499" cy="252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319" descr="logo MDM FR CMJN_bd">
            <a:extLst>
              <a:ext uri="{FF2B5EF4-FFF2-40B4-BE49-F238E27FC236}">
                <a16:creationId xmlns:a16="http://schemas.microsoft.com/office/drawing/2014/main" id="{1B66AF01-8942-4AE1-937B-9B1A2A3175C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0514" y="158406"/>
            <a:ext cx="1322773" cy="1222374"/>
          </a:xfrm>
          <a:prstGeom prst="rect">
            <a:avLst/>
          </a:prstGeom>
          <a:noFill/>
          <a:ln>
            <a:noFill/>
          </a:ln>
        </p:spPr>
      </p:pic>
      <p:sp>
        <p:nvSpPr>
          <p:cNvPr id="2" name="Date Placeholder 1">
            <a:extLst>
              <a:ext uri="{FF2B5EF4-FFF2-40B4-BE49-F238E27FC236}">
                <a16:creationId xmlns:a16="http://schemas.microsoft.com/office/drawing/2014/main" id="{4AD8BD7C-078D-47EB-841C-672C4CDD6230}"/>
              </a:ext>
            </a:extLst>
          </p:cNvPr>
          <p:cNvSpPr>
            <a:spLocks noGrp="1"/>
          </p:cNvSpPr>
          <p:nvPr>
            <p:ph type="dt" sz="half" idx="10"/>
          </p:nvPr>
        </p:nvSpPr>
        <p:spPr/>
        <p:txBody>
          <a:bodyPr/>
          <a:lstStyle/>
          <a:p>
            <a:r>
              <a:rPr lang="en-US"/>
              <a:t>12/11/2019</a:t>
            </a:r>
          </a:p>
        </p:txBody>
      </p:sp>
      <p:sp>
        <p:nvSpPr>
          <p:cNvPr id="3" name="Footer Placeholder 2">
            <a:extLst>
              <a:ext uri="{FF2B5EF4-FFF2-40B4-BE49-F238E27FC236}">
                <a16:creationId xmlns:a16="http://schemas.microsoft.com/office/drawing/2014/main" id="{D725051D-D45A-44A3-81B9-C80F5353B327}"/>
              </a:ext>
            </a:extLst>
          </p:cNvPr>
          <p:cNvSpPr>
            <a:spLocks noGrp="1"/>
          </p:cNvSpPr>
          <p:nvPr>
            <p:ph type="ftr" sz="quarter" idx="11"/>
          </p:nvPr>
        </p:nvSpPr>
        <p:spPr/>
        <p:txBody>
          <a:bodyPr/>
          <a:lstStyle/>
          <a:p>
            <a:r>
              <a:rPr lang="en-US"/>
              <a:t>Mitigation of health and environmental risks related to e-waste dismantling in Metro Manila - Dr. Guillaume Fauvel</a:t>
            </a:r>
            <a:endParaRPr lang="en-US" dirty="0"/>
          </a:p>
        </p:txBody>
      </p:sp>
      <p:sp>
        <p:nvSpPr>
          <p:cNvPr id="4" name="Slide Number Placeholder 3">
            <a:extLst>
              <a:ext uri="{FF2B5EF4-FFF2-40B4-BE49-F238E27FC236}">
                <a16:creationId xmlns:a16="http://schemas.microsoft.com/office/drawing/2014/main" id="{69E362E8-E169-4B3C-9DCC-39CF56078389}"/>
              </a:ext>
            </a:extLst>
          </p:cNvPr>
          <p:cNvSpPr>
            <a:spLocks noGrp="1"/>
          </p:cNvSpPr>
          <p:nvPr>
            <p:ph type="sldNum" sz="quarter" idx="12"/>
          </p:nvPr>
        </p:nvSpPr>
        <p:spPr/>
        <p:txBody>
          <a:bodyPr/>
          <a:lstStyle/>
          <a:p>
            <a:fld id="{19D45C30-91B6-4D37-B3EC-98C0C4E45E7F}" type="slidenum">
              <a:rPr lang="en-US" smtClean="0"/>
              <a:t>6</a:t>
            </a:fld>
            <a:endParaRPr lang="en-US" dirty="0"/>
          </a:p>
        </p:txBody>
      </p:sp>
    </p:spTree>
    <p:extLst>
      <p:ext uri="{BB962C8B-B14F-4D97-AF65-F5344CB8AC3E}">
        <p14:creationId xmlns:p14="http://schemas.microsoft.com/office/powerpoint/2010/main" val="17371616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a:xfrm>
            <a:off x="1268413" y="1293813"/>
            <a:ext cx="8229600" cy="431800"/>
          </a:xfrm>
        </p:spPr>
        <p:txBody>
          <a:bodyPr>
            <a:normAutofit fontScale="90000"/>
          </a:bodyPr>
          <a:lstStyle/>
          <a:p>
            <a:r>
              <a:rPr lang="fr-FR" altLang="fr-FR" sz="2800" dirty="0" err="1">
                <a:latin typeface="Century Gothic" panose="020B0502020202020204" pitchFamily="34" charset="0"/>
              </a:rPr>
              <a:t>Activities</a:t>
            </a:r>
            <a:r>
              <a:rPr lang="fr-FR" altLang="fr-FR" sz="2800" dirty="0">
                <a:latin typeface="Century Gothic" panose="020B0502020202020204" pitchFamily="34" charset="0"/>
              </a:rPr>
              <a:t> and </a:t>
            </a:r>
            <a:r>
              <a:rPr lang="fr-FR" altLang="fr-FR" sz="2800" dirty="0" err="1">
                <a:latin typeface="Century Gothic" panose="020B0502020202020204" pitchFamily="34" charset="0"/>
              </a:rPr>
              <a:t>achievements</a:t>
            </a:r>
            <a:endParaRPr lang="fr-FR" altLang="fr-FR" sz="2800" dirty="0">
              <a:latin typeface="Century Gothic" panose="020B0502020202020204" pitchFamily="34" charset="0"/>
            </a:endParaRPr>
          </a:p>
        </p:txBody>
      </p:sp>
      <p:sp>
        <p:nvSpPr>
          <p:cNvPr id="18435" name="Content Placeholder 2"/>
          <p:cNvSpPr>
            <a:spLocks noGrp="1" noChangeArrowheads="1"/>
          </p:cNvSpPr>
          <p:nvPr>
            <p:ph idx="1"/>
          </p:nvPr>
        </p:nvSpPr>
        <p:spPr>
          <a:xfrm>
            <a:off x="1268413" y="1863727"/>
            <a:ext cx="5264150" cy="4608513"/>
          </a:xfrm>
        </p:spPr>
        <p:txBody>
          <a:bodyPr/>
          <a:lstStyle/>
          <a:p>
            <a:pPr>
              <a:spcBef>
                <a:spcPct val="0"/>
              </a:spcBef>
              <a:spcAft>
                <a:spcPts val="300"/>
              </a:spcAft>
            </a:pPr>
            <a:r>
              <a:rPr lang="fr-FR" altLang="fr-FR" sz="1800" b="1" dirty="0" err="1">
                <a:latin typeface="Century Gothic" panose="020B0502020202020204" pitchFamily="34" charset="0"/>
              </a:rPr>
              <a:t>Acces</a:t>
            </a:r>
            <a:r>
              <a:rPr lang="fr-FR" altLang="fr-FR" sz="1800" b="1" dirty="0">
                <a:latin typeface="Century Gothic" panose="020B0502020202020204" pitchFamily="34" charset="0"/>
              </a:rPr>
              <a:t> to </a:t>
            </a:r>
            <a:r>
              <a:rPr lang="fr-FR" altLang="fr-FR" sz="1800" b="1" dirty="0" err="1">
                <a:latin typeface="Century Gothic" panose="020B0502020202020204" pitchFamily="34" charset="0"/>
              </a:rPr>
              <a:t>quality</a:t>
            </a:r>
            <a:r>
              <a:rPr lang="fr-FR" altLang="fr-FR" sz="1800" b="1" dirty="0">
                <a:latin typeface="Century Gothic" panose="020B0502020202020204" pitchFamily="34" charset="0"/>
              </a:rPr>
              <a:t> and </a:t>
            </a:r>
            <a:r>
              <a:rPr lang="fr-FR" altLang="fr-FR" sz="1800" b="1" dirty="0" err="1">
                <a:latin typeface="Century Gothic" panose="020B0502020202020204" pitchFamily="34" charset="0"/>
              </a:rPr>
              <a:t>apropriate</a:t>
            </a:r>
            <a:r>
              <a:rPr lang="fr-FR" altLang="fr-FR" sz="1800" b="1" dirty="0">
                <a:latin typeface="Century Gothic" panose="020B0502020202020204" pitchFamily="34" charset="0"/>
              </a:rPr>
              <a:t> </a:t>
            </a:r>
            <a:r>
              <a:rPr lang="fr-FR" altLang="fr-FR" sz="1800" b="1" dirty="0" err="1">
                <a:latin typeface="Century Gothic" panose="020B0502020202020204" pitchFamily="34" charset="0"/>
              </a:rPr>
              <a:t>healthcare</a:t>
            </a:r>
            <a:r>
              <a:rPr lang="fr-FR" altLang="fr-FR" sz="1800" b="1" dirty="0">
                <a:latin typeface="Century Gothic" panose="020B0502020202020204" pitchFamily="34" charset="0"/>
              </a:rPr>
              <a:t>: </a:t>
            </a:r>
          </a:p>
          <a:p>
            <a:pPr lvl="1" eaLnBrk="1" hangingPunct="1"/>
            <a:r>
              <a:rPr lang="en-US" altLang="en-US" sz="1600" dirty="0">
                <a:latin typeface="Century Gothic" panose="020B0502020202020204" pitchFamily="34" charset="0"/>
              </a:rPr>
              <a:t>Identification of recyclers health problems, </a:t>
            </a:r>
            <a:r>
              <a:rPr lang="en-US" altLang="en-US" sz="1600" dirty="0" err="1">
                <a:latin typeface="Century Gothic" panose="020B0502020202020204" pitchFamily="34" charset="0"/>
              </a:rPr>
              <a:t>referal</a:t>
            </a:r>
            <a:r>
              <a:rPr lang="en-US" altLang="en-US" sz="1600" dirty="0">
                <a:latin typeface="Century Gothic" panose="020B0502020202020204" pitchFamily="34" charset="0"/>
              </a:rPr>
              <a:t> and social support</a:t>
            </a:r>
            <a:endParaRPr lang="fr-FR" altLang="en-US" sz="1200" dirty="0">
              <a:latin typeface="Century Gothic" panose="020B0502020202020204" pitchFamily="34" charset="0"/>
            </a:endParaRPr>
          </a:p>
          <a:p>
            <a:pPr lvl="1" eaLnBrk="1" hangingPunct="1"/>
            <a:r>
              <a:rPr lang="en-US" altLang="en-US" sz="1600" dirty="0">
                <a:latin typeface="Century Gothic" panose="020B0502020202020204" pitchFamily="34" charset="0"/>
              </a:rPr>
              <a:t>Identification, screening, treatment and follow-up of mercury and lead poisoning. Partnership with the poison centers Follow-up by the mobile unit to ensure the end of the exposure and the compliance to treatment.</a:t>
            </a:r>
            <a:endParaRPr lang="fr-FR" altLang="en-US" sz="1600" dirty="0">
              <a:latin typeface="Century Gothic" panose="020B0502020202020204" pitchFamily="34" charset="0"/>
            </a:endParaRPr>
          </a:p>
          <a:p>
            <a:pPr lvl="1" eaLnBrk="1" hangingPunct="1"/>
            <a:r>
              <a:rPr lang="en-US" altLang="en-US" sz="1600" dirty="0">
                <a:latin typeface="Century Gothic" panose="020B0502020202020204" pitchFamily="34" charset="0"/>
              </a:rPr>
              <a:t>Reinforcement of 50 health professionals capacities on poisoning related with informal recycling activities (barangay health </a:t>
            </a:r>
            <a:r>
              <a:rPr lang="en-US" altLang="en-US" sz="1600" dirty="0" err="1">
                <a:latin typeface="Century Gothic" panose="020B0502020202020204" pitchFamily="34" charset="0"/>
              </a:rPr>
              <a:t>centre</a:t>
            </a:r>
            <a:r>
              <a:rPr lang="en-US" altLang="en-US" sz="1600" dirty="0">
                <a:latin typeface="Century Gothic" panose="020B0502020202020204" pitchFamily="34" charset="0"/>
              </a:rPr>
              <a:t> and local hospitals)</a:t>
            </a:r>
            <a:endParaRPr lang="fr-FR" altLang="en-US" sz="1600" dirty="0">
              <a:latin typeface="Century Gothic" panose="020B0502020202020204" pitchFamily="34" charset="0"/>
            </a:endParaRPr>
          </a:p>
          <a:p>
            <a:pPr lvl="1" eaLnBrk="1" hangingPunct="1"/>
            <a:r>
              <a:rPr lang="en-US" altLang="en-US" sz="1600" dirty="0">
                <a:latin typeface="Century Gothic" panose="020B0502020202020204" pitchFamily="34" charset="0"/>
              </a:rPr>
              <a:t>Awareness session for health professionals and authorities on environmental health issues</a:t>
            </a:r>
            <a:endParaRPr lang="fr-FR" altLang="fr-FR" sz="1600" dirty="0">
              <a:latin typeface="Century Gothic" panose="020B0502020202020204" pitchFamily="34" charset="0"/>
            </a:endParaRPr>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7959" y="1382713"/>
            <a:ext cx="2806699" cy="473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319" descr="logo MDM FR CMJN_bd">
            <a:extLst>
              <a:ext uri="{FF2B5EF4-FFF2-40B4-BE49-F238E27FC236}">
                <a16:creationId xmlns:a16="http://schemas.microsoft.com/office/drawing/2014/main" id="{3F31DC32-D5CF-46ED-948E-D44AD843961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0514" y="158406"/>
            <a:ext cx="1322773" cy="1222374"/>
          </a:xfrm>
          <a:prstGeom prst="rect">
            <a:avLst/>
          </a:prstGeom>
          <a:noFill/>
          <a:ln>
            <a:noFill/>
          </a:ln>
        </p:spPr>
      </p:pic>
      <p:sp>
        <p:nvSpPr>
          <p:cNvPr id="2" name="Date Placeholder 1">
            <a:extLst>
              <a:ext uri="{FF2B5EF4-FFF2-40B4-BE49-F238E27FC236}">
                <a16:creationId xmlns:a16="http://schemas.microsoft.com/office/drawing/2014/main" id="{BC99BDCB-23DB-4773-9319-2C523548F841}"/>
              </a:ext>
            </a:extLst>
          </p:cNvPr>
          <p:cNvSpPr>
            <a:spLocks noGrp="1"/>
          </p:cNvSpPr>
          <p:nvPr>
            <p:ph type="dt" sz="half" idx="10"/>
          </p:nvPr>
        </p:nvSpPr>
        <p:spPr/>
        <p:txBody>
          <a:bodyPr/>
          <a:lstStyle/>
          <a:p>
            <a:r>
              <a:rPr lang="en-US"/>
              <a:t>12/11/2019</a:t>
            </a:r>
          </a:p>
        </p:txBody>
      </p:sp>
      <p:sp>
        <p:nvSpPr>
          <p:cNvPr id="3" name="Footer Placeholder 2">
            <a:extLst>
              <a:ext uri="{FF2B5EF4-FFF2-40B4-BE49-F238E27FC236}">
                <a16:creationId xmlns:a16="http://schemas.microsoft.com/office/drawing/2014/main" id="{FA06B6AE-2350-4210-9989-C5931CE30B52}"/>
              </a:ext>
            </a:extLst>
          </p:cNvPr>
          <p:cNvSpPr>
            <a:spLocks noGrp="1"/>
          </p:cNvSpPr>
          <p:nvPr>
            <p:ph type="ftr" sz="quarter" idx="11"/>
          </p:nvPr>
        </p:nvSpPr>
        <p:spPr/>
        <p:txBody>
          <a:bodyPr/>
          <a:lstStyle/>
          <a:p>
            <a:r>
              <a:rPr lang="en-US"/>
              <a:t>Mitigation of health and environmental risks related to e-waste dismantling in Metro Manila - Dr. Guillaume Fauvel</a:t>
            </a:r>
            <a:endParaRPr lang="en-US" dirty="0"/>
          </a:p>
        </p:txBody>
      </p:sp>
      <p:sp>
        <p:nvSpPr>
          <p:cNvPr id="4" name="Slide Number Placeholder 3">
            <a:extLst>
              <a:ext uri="{FF2B5EF4-FFF2-40B4-BE49-F238E27FC236}">
                <a16:creationId xmlns:a16="http://schemas.microsoft.com/office/drawing/2014/main" id="{415F078E-347E-44AF-87B7-7C584F7C5466}"/>
              </a:ext>
            </a:extLst>
          </p:cNvPr>
          <p:cNvSpPr>
            <a:spLocks noGrp="1"/>
          </p:cNvSpPr>
          <p:nvPr>
            <p:ph type="sldNum" sz="quarter" idx="12"/>
          </p:nvPr>
        </p:nvSpPr>
        <p:spPr/>
        <p:txBody>
          <a:bodyPr/>
          <a:lstStyle/>
          <a:p>
            <a:fld id="{19D45C30-91B6-4D37-B3EC-98C0C4E45E7F}" type="slidenum">
              <a:rPr lang="en-US" smtClean="0"/>
              <a:t>7</a:t>
            </a:fld>
            <a:endParaRPr lang="en-US" dirty="0"/>
          </a:p>
        </p:txBody>
      </p:sp>
    </p:spTree>
    <p:extLst>
      <p:ext uri="{BB962C8B-B14F-4D97-AF65-F5344CB8AC3E}">
        <p14:creationId xmlns:p14="http://schemas.microsoft.com/office/powerpoint/2010/main" val="93066879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noChangeArrowheads="1"/>
          </p:cNvSpPr>
          <p:nvPr>
            <p:ph type="title"/>
          </p:nvPr>
        </p:nvSpPr>
        <p:spPr>
          <a:xfrm>
            <a:off x="1560513" y="1125538"/>
            <a:ext cx="8229600" cy="717550"/>
          </a:xfrm>
        </p:spPr>
        <p:txBody>
          <a:bodyPr/>
          <a:lstStyle/>
          <a:p>
            <a:r>
              <a:rPr lang="fr-FR" altLang="fr-FR" sz="2800" dirty="0">
                <a:latin typeface="Century Gothic" panose="020B0502020202020204" pitchFamily="34" charset="0"/>
              </a:rPr>
              <a:t>Capitalisation</a:t>
            </a:r>
          </a:p>
        </p:txBody>
      </p:sp>
      <p:sp>
        <p:nvSpPr>
          <p:cNvPr id="20483" name="Espace réservé du contenu 2">
            <a:extLst>
              <a:ext uri="{FF2B5EF4-FFF2-40B4-BE49-F238E27FC236}">
                <a16:creationId xmlns:a16="http://schemas.microsoft.com/office/drawing/2014/main" id="{1B355E92-AD8A-46CE-8B37-7C757F6A204D}"/>
              </a:ext>
            </a:extLst>
          </p:cNvPr>
          <p:cNvSpPr>
            <a:spLocks noGrp="1" noChangeArrowheads="1"/>
          </p:cNvSpPr>
          <p:nvPr>
            <p:ph idx="1"/>
          </p:nvPr>
        </p:nvSpPr>
        <p:spPr>
          <a:xfrm>
            <a:off x="1333500" y="1843088"/>
            <a:ext cx="8229600" cy="4537075"/>
          </a:xfrm>
        </p:spPr>
        <p:txBody>
          <a:bodyPr/>
          <a:lstStyle/>
          <a:p>
            <a:pPr>
              <a:defRPr/>
            </a:pPr>
            <a:r>
              <a:rPr lang="fr-FR" altLang="fr-FR" sz="1800" b="1" dirty="0">
                <a:latin typeface="Century Gothic" panose="020B0502020202020204" pitchFamily="34" charset="0"/>
              </a:rPr>
              <a:t>Positive </a:t>
            </a:r>
            <a:r>
              <a:rPr lang="fr-FR" altLang="fr-FR" sz="1800" b="1" dirty="0" err="1">
                <a:latin typeface="Century Gothic" panose="020B0502020202020204" pitchFamily="34" charset="0"/>
              </a:rPr>
              <a:t>achievements</a:t>
            </a:r>
            <a:r>
              <a:rPr lang="fr-FR" altLang="fr-FR" sz="1800" b="1" dirty="0">
                <a:latin typeface="Century Gothic" panose="020B0502020202020204" pitchFamily="34" charset="0"/>
              </a:rPr>
              <a:t> :</a:t>
            </a:r>
          </a:p>
          <a:p>
            <a:pPr lvl="1">
              <a:defRPr/>
            </a:pPr>
            <a:r>
              <a:rPr lang="fr-FR" altLang="fr-FR" sz="1600" dirty="0" err="1">
                <a:latin typeface="Century Gothic" panose="020B0502020202020204" pitchFamily="34" charset="0"/>
              </a:rPr>
              <a:t>Awareness</a:t>
            </a:r>
            <a:r>
              <a:rPr lang="fr-FR" altLang="fr-FR" sz="1600" dirty="0">
                <a:latin typeface="Century Gothic" panose="020B0502020202020204" pitchFamily="34" charset="0"/>
              </a:rPr>
              <a:t> </a:t>
            </a:r>
            <a:r>
              <a:rPr lang="fr-FR" altLang="fr-FR" sz="1600" dirty="0" err="1">
                <a:latin typeface="Century Gothic" panose="020B0502020202020204" pitchFamily="34" charset="0"/>
              </a:rPr>
              <a:t>raising</a:t>
            </a:r>
            <a:r>
              <a:rPr lang="fr-FR" altLang="fr-FR" sz="1600" dirty="0">
                <a:latin typeface="Century Gothic" panose="020B0502020202020204" pitchFamily="34" charset="0"/>
              </a:rPr>
              <a:t> </a:t>
            </a:r>
            <a:r>
              <a:rPr lang="fr-FR" altLang="fr-FR" sz="1600" dirty="0" err="1">
                <a:latin typeface="Century Gothic" panose="020B0502020202020204" pitchFamily="34" charset="0"/>
              </a:rPr>
              <a:t>amongst</a:t>
            </a:r>
            <a:r>
              <a:rPr lang="fr-FR" altLang="fr-FR" sz="1600" dirty="0">
                <a:latin typeface="Century Gothic" panose="020B0502020202020204" pitchFamily="34" charset="0"/>
              </a:rPr>
              <a:t> e-</a:t>
            </a:r>
            <a:r>
              <a:rPr lang="fr-FR" altLang="fr-FR" sz="1600" dirty="0" err="1">
                <a:latin typeface="Century Gothic" panose="020B0502020202020204" pitchFamily="34" charset="0"/>
              </a:rPr>
              <a:t>waste</a:t>
            </a:r>
            <a:r>
              <a:rPr lang="fr-FR" altLang="fr-FR" sz="1600" dirty="0">
                <a:latin typeface="Century Gothic" panose="020B0502020202020204" pitchFamily="34" charset="0"/>
              </a:rPr>
              <a:t> </a:t>
            </a:r>
            <a:r>
              <a:rPr lang="fr-FR" altLang="fr-FR" sz="1600" dirty="0" err="1">
                <a:latin typeface="Century Gothic" panose="020B0502020202020204" pitchFamily="34" charset="0"/>
              </a:rPr>
              <a:t>dismantlers</a:t>
            </a:r>
            <a:r>
              <a:rPr lang="fr-FR" altLang="fr-FR" sz="1600" dirty="0">
                <a:latin typeface="Century Gothic" panose="020B0502020202020204" pitchFamily="34" charset="0"/>
              </a:rPr>
              <a:t> </a:t>
            </a:r>
          </a:p>
          <a:p>
            <a:pPr lvl="1">
              <a:defRPr/>
            </a:pPr>
            <a:r>
              <a:rPr lang="fr-FR" altLang="fr-FR" sz="1600" dirty="0" err="1">
                <a:latin typeface="Century Gothic" panose="020B0502020202020204" pitchFamily="34" charset="0"/>
              </a:rPr>
              <a:t>Environment</a:t>
            </a:r>
            <a:r>
              <a:rPr lang="fr-FR" altLang="fr-FR" sz="1600" dirty="0">
                <a:latin typeface="Century Gothic" panose="020B0502020202020204" pitchFamily="34" charset="0"/>
              </a:rPr>
              <a:t> protection and </a:t>
            </a:r>
            <a:r>
              <a:rPr lang="fr-FR" altLang="fr-FR" sz="1600" dirty="0" err="1">
                <a:latin typeface="Century Gothic" panose="020B0502020202020204" pitchFamily="34" charset="0"/>
              </a:rPr>
              <a:t>improvement</a:t>
            </a:r>
            <a:r>
              <a:rPr lang="fr-FR" altLang="fr-FR" sz="1600" dirty="0">
                <a:latin typeface="Century Gothic" panose="020B0502020202020204" pitchFamily="34" charset="0"/>
              </a:rPr>
              <a:t> </a:t>
            </a:r>
            <a:r>
              <a:rPr lang="fr-FR" altLang="fr-FR" sz="1600" dirty="0" err="1">
                <a:latin typeface="Century Gothic" panose="020B0502020202020204" pitchFamily="34" charset="0"/>
              </a:rPr>
              <a:t>around</a:t>
            </a:r>
            <a:r>
              <a:rPr lang="fr-FR" altLang="fr-FR" sz="1600" dirty="0">
                <a:latin typeface="Century Gothic" panose="020B0502020202020204" pitchFamily="34" charset="0"/>
              </a:rPr>
              <a:t> </a:t>
            </a:r>
            <a:r>
              <a:rPr lang="fr-FR" altLang="fr-FR" sz="1600" dirty="0" err="1">
                <a:latin typeface="Century Gothic" panose="020B0502020202020204" pitchFamily="34" charset="0"/>
              </a:rPr>
              <a:t>dismantling</a:t>
            </a:r>
            <a:r>
              <a:rPr lang="fr-FR" altLang="fr-FR" sz="1600" dirty="0">
                <a:latin typeface="Century Gothic" panose="020B0502020202020204" pitchFamily="34" charset="0"/>
              </a:rPr>
              <a:t> areas</a:t>
            </a:r>
          </a:p>
          <a:p>
            <a:pPr lvl="1">
              <a:defRPr/>
            </a:pPr>
            <a:r>
              <a:rPr lang="fr-FR" altLang="fr-FR" sz="1600" dirty="0">
                <a:latin typeface="Century Gothic" panose="020B0502020202020204" pitchFamily="34" charset="0"/>
              </a:rPr>
              <a:t>Regular use of </a:t>
            </a:r>
            <a:r>
              <a:rPr lang="fr-FR" altLang="fr-FR" sz="1600" dirty="0" err="1">
                <a:latin typeface="Century Gothic" panose="020B0502020202020204" pitchFamily="34" charset="0"/>
              </a:rPr>
              <a:t>PPEs</a:t>
            </a:r>
            <a:r>
              <a:rPr lang="fr-FR" altLang="fr-FR" sz="1600" dirty="0">
                <a:latin typeface="Century Gothic" panose="020B0502020202020204" pitchFamily="34" charset="0"/>
              </a:rPr>
              <a:t> (</a:t>
            </a:r>
            <a:r>
              <a:rPr lang="fr-FR" altLang="fr-FR" sz="1600" dirty="0" err="1">
                <a:latin typeface="Century Gothic" panose="020B0502020202020204" pitchFamily="34" charset="0"/>
              </a:rPr>
              <a:t>gloves</a:t>
            </a:r>
            <a:r>
              <a:rPr lang="fr-FR" altLang="fr-FR" sz="1600" dirty="0">
                <a:latin typeface="Century Gothic" panose="020B0502020202020204" pitchFamily="34" charset="0"/>
              </a:rPr>
              <a:t>++)</a:t>
            </a:r>
          </a:p>
          <a:p>
            <a:pPr lvl="1">
              <a:defRPr/>
            </a:pPr>
            <a:r>
              <a:rPr lang="fr-FR" altLang="fr-FR" sz="1600" dirty="0">
                <a:latin typeface="Century Gothic" panose="020B0502020202020204" pitchFamily="34" charset="0"/>
              </a:rPr>
              <a:t>Community </a:t>
            </a:r>
            <a:r>
              <a:rPr lang="fr-FR" altLang="fr-FR" sz="1600" dirty="0" err="1">
                <a:latin typeface="Century Gothic" panose="020B0502020202020204" pitchFamily="34" charset="0"/>
              </a:rPr>
              <a:t>mobilization</a:t>
            </a:r>
            <a:r>
              <a:rPr lang="fr-FR" altLang="fr-FR" sz="1600" dirty="0">
                <a:latin typeface="Century Gothic" panose="020B0502020202020204" pitchFamily="34" charset="0"/>
              </a:rPr>
              <a:t>, recognition of the </a:t>
            </a:r>
            <a:r>
              <a:rPr lang="fr-FR" altLang="fr-FR" sz="1600" dirty="0" err="1">
                <a:latin typeface="Century Gothic" panose="020B0502020202020204" pitchFamily="34" charset="0"/>
              </a:rPr>
              <a:t>informal</a:t>
            </a:r>
            <a:r>
              <a:rPr lang="fr-FR" altLang="fr-FR" sz="1600" dirty="0">
                <a:latin typeface="Century Gothic" panose="020B0502020202020204" pitchFamily="34" charset="0"/>
              </a:rPr>
              <a:t> </a:t>
            </a:r>
            <a:r>
              <a:rPr lang="fr-FR" altLang="fr-FR" sz="1600" dirty="0" err="1">
                <a:latin typeface="Century Gothic" panose="020B0502020202020204" pitchFamily="34" charset="0"/>
              </a:rPr>
              <a:t>sector</a:t>
            </a:r>
            <a:endParaRPr lang="fr-FR" altLang="fr-FR" sz="1600" dirty="0">
              <a:latin typeface="Century Gothic" panose="020B0502020202020204" pitchFamily="34" charset="0"/>
            </a:endParaRPr>
          </a:p>
          <a:p>
            <a:pPr marL="457200" lvl="1" indent="0">
              <a:buNone/>
              <a:defRPr/>
            </a:pPr>
            <a:endParaRPr lang="fr-FR" altLang="fr-FR" sz="1800" dirty="0">
              <a:latin typeface="Century Gothic" panose="020B0502020202020204" pitchFamily="34" charset="0"/>
            </a:endParaRPr>
          </a:p>
          <a:p>
            <a:pPr>
              <a:defRPr/>
            </a:pPr>
            <a:r>
              <a:rPr lang="fr-FR" altLang="fr-FR" sz="1800" b="1" dirty="0">
                <a:latin typeface="Century Gothic" panose="020B0502020202020204" pitchFamily="34" charset="0"/>
              </a:rPr>
              <a:t>To </a:t>
            </a:r>
            <a:r>
              <a:rPr lang="fr-FR" altLang="fr-FR" sz="1800" b="1" dirty="0" err="1">
                <a:latin typeface="Century Gothic" panose="020B0502020202020204" pitchFamily="34" charset="0"/>
              </a:rPr>
              <a:t>be</a:t>
            </a:r>
            <a:r>
              <a:rPr lang="fr-FR" altLang="fr-FR" sz="1800" b="1" dirty="0">
                <a:latin typeface="Century Gothic" panose="020B0502020202020204" pitchFamily="34" charset="0"/>
              </a:rPr>
              <a:t> </a:t>
            </a:r>
            <a:r>
              <a:rPr lang="fr-FR" altLang="fr-FR" sz="1800" b="1" dirty="0" err="1">
                <a:latin typeface="Century Gothic" panose="020B0502020202020204" pitchFamily="34" charset="0"/>
              </a:rPr>
              <a:t>improved</a:t>
            </a:r>
            <a:r>
              <a:rPr lang="fr-FR" altLang="fr-FR" sz="1800" b="1" dirty="0">
                <a:latin typeface="Century Gothic" panose="020B0502020202020204" pitchFamily="34" charset="0"/>
              </a:rPr>
              <a:t>:</a:t>
            </a:r>
          </a:p>
          <a:p>
            <a:pPr lvl="1">
              <a:defRPr/>
            </a:pPr>
            <a:r>
              <a:rPr lang="fr-FR" altLang="fr-FR" sz="1600" dirty="0">
                <a:latin typeface="Century Gothic" panose="020B0502020202020204" pitchFamily="34" charset="0"/>
              </a:rPr>
              <a:t>Protective </a:t>
            </a:r>
            <a:r>
              <a:rPr lang="fr-FR" altLang="fr-FR" sz="1600" dirty="0" err="1">
                <a:latin typeface="Century Gothic" panose="020B0502020202020204" pitchFamily="34" charset="0"/>
              </a:rPr>
              <a:t>measures</a:t>
            </a:r>
            <a:r>
              <a:rPr lang="fr-FR" altLang="fr-FR" sz="1600" dirty="0">
                <a:latin typeface="Century Gothic" panose="020B0502020202020204" pitchFamily="34" charset="0"/>
              </a:rPr>
              <a:t>’ impact on </a:t>
            </a:r>
            <a:r>
              <a:rPr lang="fr-FR" altLang="fr-FR" sz="1600" dirty="0" err="1">
                <a:latin typeface="Century Gothic" panose="020B0502020202020204" pitchFamily="34" charset="0"/>
              </a:rPr>
              <a:t>exposure</a:t>
            </a:r>
            <a:r>
              <a:rPr lang="fr-FR" altLang="fr-FR" sz="1600" dirty="0">
                <a:latin typeface="Century Gothic" panose="020B0502020202020204" pitchFamily="34" charset="0"/>
              </a:rPr>
              <a:t> and </a:t>
            </a:r>
            <a:r>
              <a:rPr lang="fr-FR" altLang="fr-FR" sz="1600" dirty="0" err="1">
                <a:latin typeface="Century Gothic" panose="020B0502020202020204" pitchFamily="34" charset="0"/>
              </a:rPr>
              <a:t>impregnation</a:t>
            </a:r>
            <a:r>
              <a:rPr lang="fr-FR" altLang="fr-FR" sz="1600" dirty="0">
                <a:latin typeface="Century Gothic" panose="020B0502020202020204" pitchFamily="34" charset="0"/>
              </a:rPr>
              <a:t> </a:t>
            </a:r>
            <a:r>
              <a:rPr lang="fr-FR" altLang="fr-FR" sz="1600" dirty="0" err="1">
                <a:latin typeface="Century Gothic" panose="020B0502020202020204" pitchFamily="34" charset="0"/>
              </a:rPr>
              <a:t>difficult</a:t>
            </a:r>
            <a:r>
              <a:rPr lang="fr-FR" altLang="fr-FR" sz="1600" dirty="0">
                <a:latin typeface="Century Gothic" panose="020B0502020202020204" pitchFamily="34" charset="0"/>
              </a:rPr>
              <a:t> to </a:t>
            </a:r>
            <a:r>
              <a:rPr lang="fr-FR" altLang="fr-FR" sz="1600" dirty="0" err="1">
                <a:latin typeface="Century Gothic" panose="020B0502020202020204" pitchFamily="34" charset="0"/>
              </a:rPr>
              <a:t>assess</a:t>
            </a:r>
            <a:endParaRPr lang="fr-FR" altLang="fr-FR" sz="1600" dirty="0">
              <a:latin typeface="Century Gothic" panose="020B0502020202020204" pitchFamily="34" charset="0"/>
            </a:endParaRPr>
          </a:p>
          <a:p>
            <a:pPr lvl="1">
              <a:defRPr/>
            </a:pPr>
            <a:r>
              <a:rPr lang="fr-FR" altLang="fr-FR" sz="1600" dirty="0">
                <a:latin typeface="Century Gothic" panose="020B0502020202020204" pitchFamily="34" charset="0"/>
              </a:rPr>
              <a:t>Protection </a:t>
            </a:r>
            <a:r>
              <a:rPr lang="fr-FR" altLang="fr-FR" sz="1600" dirty="0" err="1">
                <a:latin typeface="Century Gothic" panose="020B0502020202020204" pitchFamily="34" charset="0"/>
              </a:rPr>
              <a:t>measures</a:t>
            </a:r>
            <a:r>
              <a:rPr lang="fr-FR" altLang="fr-FR" sz="1600" dirty="0">
                <a:latin typeface="Century Gothic" panose="020B0502020202020204" pitchFamily="34" charset="0"/>
              </a:rPr>
              <a:t> </a:t>
            </a:r>
            <a:r>
              <a:rPr lang="fr-FR" altLang="fr-FR" sz="1600" dirty="0" err="1">
                <a:latin typeface="Century Gothic" panose="020B0502020202020204" pitchFamily="34" charset="0"/>
              </a:rPr>
              <a:t>sustainability</a:t>
            </a:r>
            <a:r>
              <a:rPr lang="fr-FR" altLang="fr-FR" sz="1600" dirty="0">
                <a:latin typeface="Century Gothic" panose="020B0502020202020204" pitchFamily="34" charset="0"/>
              </a:rPr>
              <a:t> (</a:t>
            </a:r>
            <a:r>
              <a:rPr lang="fr-FR" altLang="fr-FR" sz="1600" dirty="0" err="1">
                <a:latin typeface="Century Gothic" panose="020B0502020202020204" pitchFamily="34" charset="0"/>
              </a:rPr>
              <a:t>PPEs</a:t>
            </a:r>
            <a:r>
              <a:rPr lang="fr-FR" altLang="fr-FR" sz="1600" dirty="0">
                <a:latin typeface="Century Gothic" panose="020B0502020202020204" pitchFamily="34" charset="0"/>
              </a:rPr>
              <a:t>, </a:t>
            </a:r>
            <a:r>
              <a:rPr lang="fr-FR" altLang="fr-FR" sz="1600" dirty="0" err="1">
                <a:latin typeface="Century Gothic" panose="020B0502020202020204" pitchFamily="34" charset="0"/>
              </a:rPr>
              <a:t>dismantling</a:t>
            </a:r>
            <a:r>
              <a:rPr lang="fr-FR" altLang="fr-FR" sz="1600" dirty="0">
                <a:latin typeface="Century Gothic" panose="020B0502020202020204" pitchFamily="34" charset="0"/>
              </a:rPr>
              <a:t> areas)</a:t>
            </a:r>
          </a:p>
          <a:p>
            <a:pPr marL="457200" lvl="1" indent="0">
              <a:buNone/>
              <a:defRPr/>
            </a:pPr>
            <a:endParaRPr lang="fr-FR" altLang="fr-FR" sz="1600" dirty="0">
              <a:latin typeface="Century Gothic" panose="020B0502020202020204" pitchFamily="34" charset="0"/>
            </a:endParaRPr>
          </a:p>
          <a:p>
            <a:pPr>
              <a:defRPr/>
            </a:pPr>
            <a:r>
              <a:rPr lang="fr-FR" altLang="fr-FR" sz="1800" b="1" dirty="0">
                <a:latin typeface="Century Gothic" panose="020B0502020202020204" pitchFamily="34" charset="0"/>
              </a:rPr>
              <a:t>To </a:t>
            </a:r>
            <a:r>
              <a:rPr lang="fr-FR" altLang="fr-FR" sz="1800" b="1" dirty="0" err="1">
                <a:latin typeface="Century Gothic" panose="020B0502020202020204" pitchFamily="34" charset="0"/>
              </a:rPr>
              <a:t>be</a:t>
            </a:r>
            <a:r>
              <a:rPr lang="fr-FR" altLang="fr-FR" sz="1800" b="1" dirty="0">
                <a:latin typeface="Century Gothic" panose="020B0502020202020204" pitchFamily="34" charset="0"/>
              </a:rPr>
              <a:t> </a:t>
            </a:r>
            <a:r>
              <a:rPr lang="fr-FR" altLang="fr-FR" sz="1800" b="1" dirty="0" err="1">
                <a:latin typeface="Century Gothic" panose="020B0502020202020204" pitchFamily="34" charset="0"/>
              </a:rPr>
              <a:t>followed</a:t>
            </a:r>
            <a:r>
              <a:rPr lang="fr-FR" altLang="fr-FR" sz="1800" b="1" dirty="0">
                <a:latin typeface="Century Gothic" panose="020B0502020202020204" pitchFamily="34" charset="0"/>
              </a:rPr>
              <a:t>:</a:t>
            </a:r>
          </a:p>
          <a:p>
            <a:pPr lvl="1">
              <a:defRPr/>
            </a:pPr>
            <a:r>
              <a:rPr lang="fr-FR" altLang="fr-FR" sz="1600" dirty="0" err="1">
                <a:latin typeface="Century Gothic" panose="020B0502020202020204" pitchFamily="34" charset="0"/>
              </a:rPr>
              <a:t>Context</a:t>
            </a:r>
            <a:r>
              <a:rPr lang="fr-FR" altLang="fr-FR" sz="1600" dirty="0">
                <a:latin typeface="Century Gothic" panose="020B0502020202020204" pitchFamily="34" charset="0"/>
              </a:rPr>
              <a:t> </a:t>
            </a:r>
            <a:r>
              <a:rPr lang="fr-FR" altLang="fr-FR" sz="1600" dirty="0" err="1">
                <a:latin typeface="Century Gothic" panose="020B0502020202020204" pitchFamily="34" charset="0"/>
              </a:rPr>
              <a:t>evolution</a:t>
            </a:r>
            <a:r>
              <a:rPr lang="fr-FR" altLang="fr-FR" sz="1600" dirty="0">
                <a:latin typeface="Century Gothic" panose="020B0502020202020204" pitchFamily="34" charset="0"/>
              </a:rPr>
              <a:t> </a:t>
            </a:r>
            <a:r>
              <a:rPr lang="fr-FR" altLang="fr-FR" sz="1600" dirty="0" err="1">
                <a:latin typeface="Century Gothic" panose="020B0502020202020204" pitchFamily="34" charset="0"/>
              </a:rPr>
              <a:t>especially</a:t>
            </a:r>
            <a:r>
              <a:rPr lang="fr-FR" altLang="fr-FR" sz="1600" dirty="0">
                <a:latin typeface="Century Gothic" panose="020B0502020202020204" pitchFamily="34" charset="0"/>
              </a:rPr>
              <a:t> in </a:t>
            </a:r>
            <a:r>
              <a:rPr lang="fr-FR" altLang="fr-FR" sz="1600" dirty="0" err="1">
                <a:latin typeface="Century Gothic" panose="020B0502020202020204" pitchFamily="34" charset="0"/>
              </a:rPr>
              <a:t>terms</a:t>
            </a:r>
            <a:r>
              <a:rPr lang="fr-FR" altLang="fr-FR" sz="1600" dirty="0">
                <a:latin typeface="Century Gothic" panose="020B0502020202020204" pitchFamily="34" charset="0"/>
              </a:rPr>
              <a:t> of </a:t>
            </a:r>
            <a:r>
              <a:rPr lang="fr-FR" altLang="fr-FR" sz="1600" dirty="0" err="1">
                <a:latin typeface="Century Gothic" panose="020B0502020202020204" pitchFamily="34" charset="0"/>
              </a:rPr>
              <a:t>regulation</a:t>
            </a:r>
            <a:endParaRPr lang="fr-FR" altLang="fr-FR" sz="1600" dirty="0">
              <a:latin typeface="Century Gothic" panose="020B0502020202020204" pitchFamily="34" charset="0"/>
            </a:endParaRPr>
          </a:p>
          <a:p>
            <a:pPr lvl="1">
              <a:defRPr/>
            </a:pPr>
            <a:endParaRPr lang="fr-FR" altLang="fr-FR" sz="1800" dirty="0">
              <a:latin typeface="Century Gothic" panose="020B0502020202020204" pitchFamily="34" charset="0"/>
            </a:endParaRPr>
          </a:p>
          <a:p>
            <a:pPr lvl="1">
              <a:defRPr/>
            </a:pPr>
            <a:endParaRPr lang="fr-FR" altLang="fr-FR" sz="1800" dirty="0">
              <a:latin typeface="Century Gothic" panose="020B0502020202020204" pitchFamily="34" charset="0"/>
            </a:endParaRPr>
          </a:p>
        </p:txBody>
      </p:sp>
      <p:pic>
        <p:nvPicPr>
          <p:cNvPr id="4" name="Image 319" descr="logo MDM FR CMJN_bd">
            <a:extLst>
              <a:ext uri="{FF2B5EF4-FFF2-40B4-BE49-F238E27FC236}">
                <a16:creationId xmlns:a16="http://schemas.microsoft.com/office/drawing/2014/main" id="{9B7439F4-5760-4222-B60D-A4DB6A6B405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0514" y="158406"/>
            <a:ext cx="1322773" cy="1222374"/>
          </a:xfrm>
          <a:prstGeom prst="rect">
            <a:avLst/>
          </a:prstGeom>
          <a:noFill/>
          <a:ln>
            <a:noFill/>
          </a:ln>
        </p:spPr>
      </p:pic>
      <p:sp>
        <p:nvSpPr>
          <p:cNvPr id="2" name="Date Placeholder 1">
            <a:extLst>
              <a:ext uri="{FF2B5EF4-FFF2-40B4-BE49-F238E27FC236}">
                <a16:creationId xmlns:a16="http://schemas.microsoft.com/office/drawing/2014/main" id="{1B9C9BBA-9B89-4282-AC05-54F395113708}"/>
              </a:ext>
            </a:extLst>
          </p:cNvPr>
          <p:cNvSpPr>
            <a:spLocks noGrp="1"/>
          </p:cNvSpPr>
          <p:nvPr>
            <p:ph type="dt" sz="half" idx="10"/>
          </p:nvPr>
        </p:nvSpPr>
        <p:spPr/>
        <p:txBody>
          <a:bodyPr/>
          <a:lstStyle/>
          <a:p>
            <a:r>
              <a:rPr lang="en-US"/>
              <a:t>12/11/2019</a:t>
            </a:r>
          </a:p>
        </p:txBody>
      </p:sp>
      <p:sp>
        <p:nvSpPr>
          <p:cNvPr id="3" name="Footer Placeholder 2">
            <a:extLst>
              <a:ext uri="{FF2B5EF4-FFF2-40B4-BE49-F238E27FC236}">
                <a16:creationId xmlns:a16="http://schemas.microsoft.com/office/drawing/2014/main" id="{A6EE9CD9-8CD4-4F32-AE58-68567BB8BC7D}"/>
              </a:ext>
            </a:extLst>
          </p:cNvPr>
          <p:cNvSpPr>
            <a:spLocks noGrp="1"/>
          </p:cNvSpPr>
          <p:nvPr>
            <p:ph type="ftr" sz="quarter" idx="11"/>
          </p:nvPr>
        </p:nvSpPr>
        <p:spPr/>
        <p:txBody>
          <a:bodyPr/>
          <a:lstStyle/>
          <a:p>
            <a:r>
              <a:rPr lang="en-US"/>
              <a:t>Mitigation of health and environmental risks related to e-waste dismantling in Metro Manila - Dr. Guillaume Fauvel</a:t>
            </a:r>
            <a:endParaRPr lang="en-US" dirty="0"/>
          </a:p>
        </p:txBody>
      </p:sp>
      <p:sp>
        <p:nvSpPr>
          <p:cNvPr id="5" name="Slide Number Placeholder 4">
            <a:extLst>
              <a:ext uri="{FF2B5EF4-FFF2-40B4-BE49-F238E27FC236}">
                <a16:creationId xmlns:a16="http://schemas.microsoft.com/office/drawing/2014/main" id="{AE96C232-08BF-4BC7-8BE6-DD639EF26112}"/>
              </a:ext>
            </a:extLst>
          </p:cNvPr>
          <p:cNvSpPr>
            <a:spLocks noGrp="1"/>
          </p:cNvSpPr>
          <p:nvPr>
            <p:ph type="sldNum" sz="quarter" idx="12"/>
          </p:nvPr>
        </p:nvSpPr>
        <p:spPr/>
        <p:txBody>
          <a:bodyPr/>
          <a:lstStyle/>
          <a:p>
            <a:fld id="{19D45C30-91B6-4D37-B3EC-98C0C4E45E7F}" type="slidenum">
              <a:rPr lang="en-US" smtClean="0"/>
              <a:t>8</a:t>
            </a:fld>
            <a:endParaRPr lang="en-US" dirty="0"/>
          </a:p>
        </p:txBody>
      </p:sp>
    </p:spTree>
    <p:extLst>
      <p:ext uri="{BB962C8B-B14F-4D97-AF65-F5344CB8AC3E}">
        <p14:creationId xmlns:p14="http://schemas.microsoft.com/office/powerpoint/2010/main" val="3297212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noChangeArrowheads="1"/>
          </p:cNvSpPr>
          <p:nvPr>
            <p:ph type="title"/>
          </p:nvPr>
        </p:nvSpPr>
        <p:spPr>
          <a:xfrm>
            <a:off x="1090519" y="1169988"/>
            <a:ext cx="8229600" cy="501650"/>
          </a:xfrm>
        </p:spPr>
        <p:txBody>
          <a:bodyPr/>
          <a:lstStyle/>
          <a:p>
            <a:r>
              <a:rPr lang="fr-FR" altLang="fr-FR" sz="2800" dirty="0">
                <a:latin typeface="Century Gothic" panose="020B0502020202020204" pitchFamily="34" charset="0"/>
              </a:rPr>
              <a:t>Impact and </a:t>
            </a:r>
            <a:r>
              <a:rPr lang="fr-FR" altLang="fr-FR" sz="2800" dirty="0" err="1">
                <a:latin typeface="Century Gothic" panose="020B0502020202020204" pitchFamily="34" charset="0"/>
              </a:rPr>
              <a:t>Sustainability</a:t>
            </a:r>
            <a:endParaRPr lang="fr-FR" altLang="fr-FR" sz="2800" dirty="0">
              <a:latin typeface="Century Gothic" panose="020B0502020202020204" pitchFamily="34" charset="0"/>
            </a:endParaRPr>
          </a:p>
        </p:txBody>
      </p:sp>
      <p:sp>
        <p:nvSpPr>
          <p:cNvPr id="21507" name="Espace réservé du contenu 2">
            <a:extLst>
              <a:ext uri="{FF2B5EF4-FFF2-40B4-BE49-F238E27FC236}">
                <a16:creationId xmlns:a16="http://schemas.microsoft.com/office/drawing/2014/main" id="{A4F64349-73AD-48F0-9A47-EA80B0B885F5}"/>
              </a:ext>
            </a:extLst>
          </p:cNvPr>
          <p:cNvSpPr>
            <a:spLocks noGrp="1" noChangeArrowheads="1"/>
          </p:cNvSpPr>
          <p:nvPr>
            <p:ph idx="1"/>
          </p:nvPr>
        </p:nvSpPr>
        <p:spPr>
          <a:xfrm>
            <a:off x="1481138" y="1821657"/>
            <a:ext cx="8229600" cy="1628775"/>
          </a:xfrm>
        </p:spPr>
        <p:txBody>
          <a:bodyPr>
            <a:normAutofit fontScale="92500" lnSpcReduction="10000"/>
          </a:bodyPr>
          <a:lstStyle/>
          <a:p>
            <a:pPr algn="l">
              <a:defRPr/>
            </a:pPr>
            <a:r>
              <a:rPr lang="en-US" altLang="fr-FR" sz="1800" b="1" dirty="0">
                <a:latin typeface="Century Gothic" panose="020B0502020202020204" pitchFamily="34" charset="0"/>
              </a:rPr>
              <a:t>2017-2019 – Focus on capacity building the 4 People Organizations</a:t>
            </a:r>
            <a:br>
              <a:rPr lang="en-US" altLang="fr-FR" sz="1800" b="1" dirty="0">
                <a:latin typeface="Century Gothic" panose="020B0502020202020204" pitchFamily="34" charset="0"/>
              </a:rPr>
            </a:br>
            <a:r>
              <a:rPr lang="en-US" altLang="fr-FR" sz="1800" b="1" dirty="0">
                <a:latin typeface="Century Gothic" panose="020B0502020202020204" pitchFamily="34" charset="0"/>
              </a:rPr>
              <a:t>- </a:t>
            </a:r>
            <a:r>
              <a:rPr lang="en-US" altLang="fr-FR" sz="1600" dirty="0">
                <a:latin typeface="Century Gothic" panose="020B0502020202020204" pitchFamily="34" charset="0"/>
              </a:rPr>
              <a:t>Focus on alternative livelihood creation through training, education, and   micro-loans to move away from e-waste dismantling</a:t>
            </a:r>
            <a:br>
              <a:rPr lang="en-US" altLang="fr-FR" sz="1600" dirty="0">
                <a:latin typeface="Century Gothic" panose="020B0502020202020204" pitchFamily="34" charset="0"/>
              </a:rPr>
            </a:br>
            <a:r>
              <a:rPr lang="en-US" altLang="fr-FR" sz="1800" b="1" dirty="0">
                <a:latin typeface="Century Gothic" panose="020B0502020202020204" pitchFamily="34" charset="0"/>
              </a:rPr>
              <a:t>- </a:t>
            </a:r>
            <a:r>
              <a:rPr lang="en-US" altLang="fr-FR" sz="1600" dirty="0">
                <a:latin typeface="Century Gothic" panose="020B0502020202020204" pitchFamily="34" charset="0"/>
              </a:rPr>
              <a:t>Strengthening the organizational capacity of the POs</a:t>
            </a:r>
            <a:br>
              <a:rPr lang="en-US" altLang="fr-FR" sz="1600" dirty="0">
                <a:latin typeface="Century Gothic" panose="020B0502020202020204" pitchFamily="34" charset="0"/>
              </a:rPr>
            </a:br>
            <a:r>
              <a:rPr lang="en-US" altLang="fr-FR" sz="1600" b="1" dirty="0">
                <a:latin typeface="Century Gothic" panose="020B0502020202020204" pitchFamily="34" charset="0"/>
              </a:rPr>
              <a:t>- </a:t>
            </a:r>
            <a:r>
              <a:rPr lang="en-US" altLang="fr-FR" sz="1600" dirty="0">
                <a:latin typeface="Century Gothic" panose="020B0502020202020204" pitchFamily="34" charset="0"/>
              </a:rPr>
              <a:t>Formalization and accreditation of the POs</a:t>
            </a:r>
          </a:p>
          <a:p>
            <a:pPr marL="0" indent="0">
              <a:buNone/>
              <a:defRPr/>
            </a:pPr>
            <a:br>
              <a:rPr lang="fr-FR" altLang="fr-FR" sz="1600" dirty="0">
                <a:latin typeface="Century Gothic" panose="020B0502020202020204" pitchFamily="34" charset="0"/>
              </a:rPr>
            </a:br>
            <a:endParaRPr lang="fr-FR" altLang="fr-FR" sz="1600" dirty="0">
              <a:latin typeface="Century Gothic" panose="020B0502020202020204" pitchFamily="34" charset="0"/>
            </a:endParaRPr>
          </a:p>
          <a:p>
            <a:pPr marL="0" indent="0">
              <a:buNone/>
              <a:defRPr/>
            </a:pPr>
            <a:endParaRPr lang="en-US" sz="1600" dirty="0"/>
          </a:p>
        </p:txBody>
      </p:sp>
      <p:sp>
        <p:nvSpPr>
          <p:cNvPr id="5" name="TextBox 4">
            <a:extLst>
              <a:ext uri="{FF2B5EF4-FFF2-40B4-BE49-F238E27FC236}">
                <a16:creationId xmlns:a16="http://schemas.microsoft.com/office/drawing/2014/main" id="{7C6ED8B9-247D-4CF7-8FB1-B492AFE340EE}"/>
              </a:ext>
            </a:extLst>
          </p:cNvPr>
          <p:cNvSpPr txBox="1"/>
          <p:nvPr/>
        </p:nvSpPr>
        <p:spPr>
          <a:xfrm>
            <a:off x="2139157" y="3308351"/>
            <a:ext cx="6913562" cy="2092881"/>
          </a:xfrm>
          <a:prstGeom prst="rect">
            <a:avLst/>
          </a:prstGeom>
          <a:solidFill>
            <a:schemeClr val="accent1">
              <a:lumMod val="20000"/>
              <a:lumOff val="80000"/>
            </a:schemeClr>
          </a:solidFill>
          <a:ln>
            <a:solidFill>
              <a:schemeClr val="accent1">
                <a:lumMod val="20000"/>
                <a:lumOff val="80000"/>
              </a:schemeClr>
            </a:solidFill>
          </a:ln>
        </p:spPr>
        <p:txBody>
          <a:bodyPr>
            <a:spAutoFit/>
          </a:bodyPr>
          <a:lstStyle/>
          <a:p>
            <a:pPr>
              <a:defRPr/>
            </a:pPr>
            <a:r>
              <a:rPr lang="en-US" b="1" i="1" dirty="0">
                <a:solidFill>
                  <a:schemeClr val="accent2">
                    <a:lumMod val="75000"/>
                  </a:schemeClr>
                </a:solidFill>
              </a:rPr>
              <a:t>“It’s never too late to go to school and study. If we dream and work hard for it, nothing is impossible”</a:t>
            </a:r>
          </a:p>
          <a:p>
            <a:pPr>
              <a:defRPr/>
            </a:pPr>
            <a:endParaRPr lang="en-US" b="1" i="1" dirty="0">
              <a:solidFill>
                <a:schemeClr val="accent2">
                  <a:lumMod val="75000"/>
                </a:schemeClr>
              </a:solidFill>
            </a:endParaRPr>
          </a:p>
          <a:p>
            <a:pPr>
              <a:defRPr/>
            </a:pPr>
            <a:r>
              <a:rPr lang="en-US" b="1" i="1" dirty="0">
                <a:solidFill>
                  <a:schemeClr val="accent2">
                    <a:lumMod val="75000"/>
                  </a:schemeClr>
                </a:solidFill>
              </a:rPr>
              <a:t>“I’m maybe old but my life doesn’t stop there; I still have to send my eight year old adopted daughter to school. There is still a lot to do”</a:t>
            </a:r>
          </a:p>
          <a:p>
            <a:pPr>
              <a:defRPr/>
            </a:pPr>
            <a:endParaRPr lang="en-US" sz="2000" b="1" i="1" dirty="0">
              <a:solidFill>
                <a:schemeClr val="accent2">
                  <a:lumMod val="75000"/>
                </a:schemeClr>
              </a:solidFill>
            </a:endParaRPr>
          </a:p>
          <a:p>
            <a:pPr>
              <a:defRPr/>
            </a:pPr>
            <a:r>
              <a:rPr lang="en-US" sz="2000" b="1" dirty="0">
                <a:solidFill>
                  <a:schemeClr val="accent2">
                    <a:lumMod val="75000"/>
                  </a:schemeClr>
                </a:solidFill>
              </a:rPr>
              <a:t> </a:t>
            </a:r>
            <a:r>
              <a:rPr lang="en-US" sz="2000" b="1" i="1" dirty="0">
                <a:solidFill>
                  <a:schemeClr val="accent2">
                    <a:lumMod val="75000"/>
                  </a:schemeClr>
                </a:solidFill>
              </a:rPr>
              <a:t>- </a:t>
            </a:r>
            <a:r>
              <a:rPr lang="en-US" sz="1600" b="1" i="1" dirty="0">
                <a:solidFill>
                  <a:schemeClr val="accent2">
                    <a:lumMod val="75000"/>
                  </a:schemeClr>
                </a:solidFill>
              </a:rPr>
              <a:t>Nenita </a:t>
            </a:r>
            <a:r>
              <a:rPr lang="en-US" sz="1600" b="1" i="1" dirty="0" err="1">
                <a:solidFill>
                  <a:schemeClr val="accent2">
                    <a:lumMod val="75000"/>
                  </a:schemeClr>
                </a:solidFill>
              </a:rPr>
              <a:t>Dematera</a:t>
            </a:r>
            <a:r>
              <a:rPr lang="en-US" sz="1600" b="1" i="1" dirty="0">
                <a:solidFill>
                  <a:schemeClr val="accent2">
                    <a:lumMod val="75000"/>
                  </a:schemeClr>
                </a:solidFill>
              </a:rPr>
              <a:t>, 56 years old, PO treasurer in </a:t>
            </a:r>
            <a:r>
              <a:rPr lang="en-US" sz="1600" b="1" i="1" dirty="0" err="1">
                <a:solidFill>
                  <a:schemeClr val="accent2">
                    <a:lumMod val="75000"/>
                  </a:schemeClr>
                </a:solidFill>
              </a:rPr>
              <a:t>Capulong</a:t>
            </a:r>
            <a:endParaRPr lang="en-US" sz="1600" b="1" i="1" dirty="0">
              <a:solidFill>
                <a:schemeClr val="accent2">
                  <a:lumMod val="75000"/>
                </a:schemeClr>
              </a:solidFill>
            </a:endParaRPr>
          </a:p>
        </p:txBody>
      </p:sp>
      <p:pic>
        <p:nvPicPr>
          <p:cNvPr id="6" name="Image 319" descr="logo MDM FR CMJN_bd">
            <a:extLst>
              <a:ext uri="{FF2B5EF4-FFF2-40B4-BE49-F238E27FC236}">
                <a16:creationId xmlns:a16="http://schemas.microsoft.com/office/drawing/2014/main" id="{030D8F51-3789-44CC-93A1-DBC15FA08D2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0514" y="158406"/>
            <a:ext cx="1322773" cy="1222374"/>
          </a:xfrm>
          <a:prstGeom prst="rect">
            <a:avLst/>
          </a:prstGeom>
          <a:noFill/>
          <a:ln>
            <a:noFill/>
          </a:ln>
        </p:spPr>
      </p:pic>
      <p:sp>
        <p:nvSpPr>
          <p:cNvPr id="2" name="Date Placeholder 1">
            <a:extLst>
              <a:ext uri="{FF2B5EF4-FFF2-40B4-BE49-F238E27FC236}">
                <a16:creationId xmlns:a16="http://schemas.microsoft.com/office/drawing/2014/main" id="{B1160AE3-EF6E-4FF8-B9D5-E01C7E0023CE}"/>
              </a:ext>
            </a:extLst>
          </p:cNvPr>
          <p:cNvSpPr>
            <a:spLocks noGrp="1"/>
          </p:cNvSpPr>
          <p:nvPr>
            <p:ph type="dt" sz="half" idx="10"/>
          </p:nvPr>
        </p:nvSpPr>
        <p:spPr/>
        <p:txBody>
          <a:bodyPr/>
          <a:lstStyle/>
          <a:p>
            <a:r>
              <a:rPr lang="en-US"/>
              <a:t>12/11/2019</a:t>
            </a:r>
          </a:p>
        </p:txBody>
      </p:sp>
      <p:sp>
        <p:nvSpPr>
          <p:cNvPr id="3" name="Footer Placeholder 2">
            <a:extLst>
              <a:ext uri="{FF2B5EF4-FFF2-40B4-BE49-F238E27FC236}">
                <a16:creationId xmlns:a16="http://schemas.microsoft.com/office/drawing/2014/main" id="{1FAF7E3D-4CB2-4859-B4A6-D2D47FF12066}"/>
              </a:ext>
            </a:extLst>
          </p:cNvPr>
          <p:cNvSpPr>
            <a:spLocks noGrp="1"/>
          </p:cNvSpPr>
          <p:nvPr>
            <p:ph type="ftr" sz="quarter" idx="11"/>
          </p:nvPr>
        </p:nvSpPr>
        <p:spPr/>
        <p:txBody>
          <a:bodyPr/>
          <a:lstStyle/>
          <a:p>
            <a:r>
              <a:rPr lang="en-US"/>
              <a:t>Mitigation of health and environmental risks related to e-waste dismantling in Metro Manila - Dr. Guillaume Fauvel</a:t>
            </a:r>
            <a:endParaRPr lang="en-US" dirty="0"/>
          </a:p>
        </p:txBody>
      </p:sp>
      <p:sp>
        <p:nvSpPr>
          <p:cNvPr id="4" name="Slide Number Placeholder 3">
            <a:extLst>
              <a:ext uri="{FF2B5EF4-FFF2-40B4-BE49-F238E27FC236}">
                <a16:creationId xmlns:a16="http://schemas.microsoft.com/office/drawing/2014/main" id="{A8F3F838-4380-42D1-9FD0-AB9AAD8B9215}"/>
              </a:ext>
            </a:extLst>
          </p:cNvPr>
          <p:cNvSpPr>
            <a:spLocks noGrp="1"/>
          </p:cNvSpPr>
          <p:nvPr>
            <p:ph type="sldNum" sz="quarter" idx="12"/>
          </p:nvPr>
        </p:nvSpPr>
        <p:spPr/>
        <p:txBody>
          <a:bodyPr/>
          <a:lstStyle/>
          <a:p>
            <a:fld id="{19D45C30-91B6-4D37-B3EC-98C0C4E45E7F}" type="slidenum">
              <a:rPr lang="en-US" smtClean="0"/>
              <a:t>9</a:t>
            </a:fld>
            <a:endParaRPr lang="en-US" dirty="0"/>
          </a:p>
        </p:txBody>
      </p:sp>
    </p:spTree>
    <p:extLst>
      <p:ext uri="{BB962C8B-B14F-4D97-AF65-F5344CB8AC3E}">
        <p14:creationId xmlns:p14="http://schemas.microsoft.com/office/powerpoint/2010/main" val="1013303860"/>
      </p:ext>
    </p:extLst>
  </p:cSld>
  <p:clrMapOvr>
    <a:masterClrMapping/>
  </p:clrMapOvr>
</p:sld>
</file>

<file path=ppt/theme/theme1.xml><?xml version="1.0" encoding="utf-8"?>
<a:theme xmlns:a="http://schemas.openxmlformats.org/drawingml/2006/main" name="1_Custom Design">
  <a:themeElements>
    <a:clrScheme name="No time to waste">
      <a:dk1>
        <a:sysClr val="windowText" lastClr="000000"/>
      </a:dk1>
      <a:lt1>
        <a:sysClr val="window" lastClr="FFFFFF"/>
      </a:lt1>
      <a:dk2>
        <a:srgbClr val="323232"/>
      </a:dk2>
      <a:lt2>
        <a:srgbClr val="E6E6E6"/>
      </a:lt2>
      <a:accent1>
        <a:srgbClr val="3AAA35"/>
      </a:accent1>
      <a:accent2>
        <a:srgbClr val="3870BF"/>
      </a:accent2>
      <a:accent3>
        <a:srgbClr val="E81C26"/>
      </a:accent3>
      <a:accent4>
        <a:srgbClr val="DCC217"/>
      </a:accent4>
      <a:accent5>
        <a:srgbClr val="907CB3"/>
      </a:accent5>
      <a:accent6>
        <a:srgbClr val="E87C8D"/>
      </a:accent6>
      <a:hlink>
        <a:srgbClr val="74CBC8"/>
      </a:hlink>
      <a:folHlink>
        <a:srgbClr val="907CB3"/>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lgn="l">
          <a:defRPr dirty="0" smtClean="0"/>
        </a:defPPr>
      </a:lstStyle>
    </a:txDef>
  </a:objectDefaults>
  <a:extraClrSchemeLst/>
  <a:extLst>
    <a:ext uri="{05A4C25C-085E-4340-85A3-A5531E510DB2}">
      <thm15:themeFamily xmlns:thm15="http://schemas.microsoft.com/office/thememl/2012/main" name="[Presentation#]_[Date]_[lastname]_No time to Waste.potx" id="{FDD1EB0E-6835-422D-83BA-EB193039717D}" vid="{17738AE5-D639-4341-9B56-4DE9FA83C2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[Presentation#]_[Date]_[lastname]_No time to Waste</Template>
  <TotalTime>21</TotalTime>
  <Words>867</Words>
  <Application>Microsoft Office PowerPoint</Application>
  <PresentationFormat>Widescreen</PresentationFormat>
  <Paragraphs>129</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Cambria</vt:lpstr>
      <vt:lpstr>Century Gothic</vt:lpstr>
      <vt:lpstr>Wingdings</vt:lpstr>
      <vt:lpstr>1_Custom Design</vt:lpstr>
      <vt:lpstr>Mitigation of health and environmental risks related to e-waste dismantling in Metro Manila (2012-2016)</vt:lpstr>
      <vt:lpstr>E-waste related issues</vt:lpstr>
      <vt:lpstr>Risks for informal e-waste dismantlers</vt:lpstr>
      <vt:lpstr>MdM program 2012-2016</vt:lpstr>
      <vt:lpstr>Activities and achievements</vt:lpstr>
      <vt:lpstr>Activities and achievements</vt:lpstr>
      <vt:lpstr>Activities and achievements</vt:lpstr>
      <vt:lpstr>Capitalisation</vt:lpstr>
      <vt:lpstr>Impact and Sustainability</vt:lpstr>
      <vt:lpstr>PowerPoint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Biller, Sara Christina GIZ NP</dc:creator>
  <cp:lastModifiedBy>Biller, Sara Christina GIZ NP</cp:lastModifiedBy>
  <cp:revision>12</cp:revision>
  <cp:lastPrinted>2019-12-10T05:34:38Z</cp:lastPrinted>
  <dcterms:created xsi:type="dcterms:W3CDTF">2019-12-04T05:43:41Z</dcterms:created>
  <dcterms:modified xsi:type="dcterms:W3CDTF">2019-12-11T03:03:58Z</dcterms:modified>
</cp:coreProperties>
</file>